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2" r:id="rId22"/>
    <p:sldId id="276" r:id="rId23"/>
    <p:sldId id="283" r:id="rId24"/>
    <p:sldId id="277" r:id="rId25"/>
    <p:sldId id="278" r:id="rId26"/>
    <p:sldId id="279" r:id="rId27"/>
    <p:sldId id="280" r:id="rId28"/>
    <p:sldId id="281" r:id="rId29"/>
    <p:sldId id="284" r:id="rId30"/>
    <p:sldId id="299" r:id="rId31"/>
    <p:sldId id="300" r:id="rId32"/>
    <p:sldId id="301" r:id="rId33"/>
    <p:sldId id="302" r:id="rId34"/>
    <p:sldId id="303" r:id="rId35"/>
    <p:sldId id="285" r:id="rId36"/>
    <p:sldId id="287" r:id="rId37"/>
    <p:sldId id="288" r:id="rId38"/>
    <p:sldId id="289" r:id="rId39"/>
    <p:sldId id="290" r:id="rId40"/>
    <p:sldId id="291" r:id="rId41"/>
    <p:sldId id="292" r:id="rId42"/>
    <p:sldId id="29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7" r:id="rId56"/>
    <p:sldId id="318" r:id="rId57"/>
    <p:sldId id="319" r:id="rId58"/>
    <p:sldId id="320" r:id="rId59"/>
    <p:sldId id="316" r:id="rId60"/>
    <p:sldId id="321" r:id="rId61"/>
    <p:sldId id="322" r:id="rId62"/>
    <p:sldId id="324" r:id="rId63"/>
    <p:sldId id="325" r:id="rId64"/>
    <p:sldId id="326" r:id="rId65"/>
    <p:sldId id="323" r:id="rId66"/>
    <p:sldId id="32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4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F4C726-FBCA-4A9F-ACC1-92EE514ACAEC}"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3371279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F4C726-FBCA-4A9F-ACC1-92EE514ACAEC}"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22982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F4C726-FBCA-4A9F-ACC1-92EE514ACAEC}"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2594594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F4C726-FBCA-4A9F-ACC1-92EE514ACAEC}"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177405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F4C726-FBCA-4A9F-ACC1-92EE514ACAEC}"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345104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F4C726-FBCA-4A9F-ACC1-92EE514ACAEC}"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2180476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F4C726-FBCA-4A9F-ACC1-92EE514ACAEC}" type="datetimeFigureOut">
              <a:rPr lang="en-US" smtClean="0"/>
              <a:t>7/15/2024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2381113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F4C726-FBCA-4A9F-ACC1-92EE514ACAEC}" type="datetimeFigureOut">
              <a:rPr lang="en-US" smtClean="0"/>
              <a:t>7/15/2024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285865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4C726-FBCA-4A9F-ACC1-92EE514ACAEC}" type="datetimeFigureOut">
              <a:rPr lang="en-US" smtClean="0"/>
              <a:t>7/15/2024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3761131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F4C726-FBCA-4A9F-ACC1-92EE514ACAEC}"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1803467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F4C726-FBCA-4A9F-ACC1-92EE514ACAEC}"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C89DB6-13A1-4B22-A839-A404D1EA9E0B}" type="slidenum">
              <a:rPr lang="en-US" smtClean="0"/>
              <a:t>‹#›</a:t>
            </a:fld>
            <a:endParaRPr lang="en-US"/>
          </a:p>
        </p:txBody>
      </p:sp>
    </p:spTree>
    <p:extLst>
      <p:ext uri="{BB962C8B-B14F-4D97-AF65-F5344CB8AC3E}">
        <p14:creationId xmlns:p14="http://schemas.microsoft.com/office/powerpoint/2010/main" val="1914760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4C726-FBCA-4A9F-ACC1-92EE514ACAEC}" type="datetimeFigureOut">
              <a:rPr lang="en-US" smtClean="0"/>
              <a:t>7/15/2024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89DB6-13A1-4B22-A839-A404D1EA9E0B}" type="slidenum">
              <a:rPr lang="en-US" smtClean="0"/>
              <a:t>‹#›</a:t>
            </a:fld>
            <a:endParaRPr lang="en-US"/>
          </a:p>
        </p:txBody>
      </p:sp>
    </p:spTree>
    <p:extLst>
      <p:ext uri="{BB962C8B-B14F-4D97-AF65-F5344CB8AC3E}">
        <p14:creationId xmlns:p14="http://schemas.microsoft.com/office/powerpoint/2010/main" val="3328111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Introduction</a:t>
            </a:r>
            <a:endParaRPr lang="en-US" dirty="0"/>
          </a:p>
        </p:txBody>
      </p:sp>
      <p:sp>
        <p:nvSpPr>
          <p:cNvPr id="3" name="Subtitle 2"/>
          <p:cNvSpPr>
            <a:spLocks noGrp="1"/>
          </p:cNvSpPr>
          <p:nvPr>
            <p:ph type="subTitle" idx="1"/>
          </p:nvPr>
        </p:nvSpPr>
        <p:spPr/>
        <p:txBody>
          <a:bodyPr>
            <a:normAutofit fontScale="77500" lnSpcReduction="20000"/>
          </a:bodyPr>
          <a:lstStyle/>
          <a:p>
            <a:pPr marL="342900" indent="-342900">
              <a:buFont typeface="Arial" panose="020B0604020202020204" pitchFamily="34" charset="0"/>
              <a:buChar char="•"/>
            </a:pPr>
            <a:r>
              <a:rPr lang="en-US" dirty="0"/>
              <a:t>Introduction to Algorithms</a:t>
            </a:r>
          </a:p>
          <a:p>
            <a:pPr marL="342900" indent="-342900">
              <a:buFont typeface="Arial" panose="020B0604020202020204" pitchFamily="34" charset="0"/>
              <a:buChar char="•"/>
            </a:pPr>
            <a:r>
              <a:rPr lang="en-US" dirty="0"/>
              <a:t>Complexity, Examples</a:t>
            </a:r>
          </a:p>
          <a:p>
            <a:pPr marL="342900" indent="-342900">
              <a:buFont typeface="Arial" panose="020B0604020202020204" pitchFamily="34" charset="0"/>
              <a:buChar char="•"/>
            </a:pPr>
            <a:r>
              <a:rPr lang="en-US" dirty="0"/>
              <a:t>Algorithms Design Techniques</a:t>
            </a:r>
          </a:p>
          <a:p>
            <a:pPr marL="342900" indent="-342900">
              <a:buFont typeface="Arial" panose="020B0604020202020204" pitchFamily="34" charset="0"/>
              <a:buChar char="•"/>
            </a:pPr>
            <a:r>
              <a:rPr lang="en-US" dirty="0"/>
              <a:t>Why is analysis of an Algorithm important?</a:t>
            </a:r>
          </a:p>
          <a:p>
            <a:pPr marL="342900" indent="-342900">
              <a:buFont typeface="Arial" panose="020B0604020202020204" pitchFamily="34" charset="0"/>
              <a:buChar char="•"/>
            </a:pPr>
            <a:r>
              <a:rPr lang="en-US" dirty="0"/>
              <a:t>Asymptotic Notations and Solving Methods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3187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Space Complexity</a:t>
            </a:r>
            <a:endParaRPr lang="en-US" dirty="0"/>
          </a:p>
        </p:txBody>
      </p:sp>
      <p:sp>
        <p:nvSpPr>
          <p:cNvPr id="3" name="Content Placeholder 2"/>
          <p:cNvSpPr>
            <a:spLocks noGrp="1"/>
          </p:cNvSpPr>
          <p:nvPr>
            <p:ph idx="1"/>
          </p:nvPr>
        </p:nvSpPr>
        <p:spPr/>
        <p:txBody>
          <a:bodyPr/>
          <a:lstStyle/>
          <a:p>
            <a:r>
              <a:rPr lang="en-US" dirty="0"/>
              <a:t>Total amount of computer memory required by an algorithm to complete its execution is called as space complexity of that algorithm.</a:t>
            </a:r>
          </a:p>
          <a:p>
            <a:r>
              <a:rPr lang="en-US" dirty="0"/>
              <a:t>For any algorithm, memory is required for the following purposes:</a:t>
            </a:r>
          </a:p>
          <a:p>
            <a:pPr marL="1027113" indent="-457200">
              <a:buFont typeface="Wingdings" panose="05000000000000000000" pitchFamily="2" charset="2"/>
              <a:buChar char="ü"/>
            </a:pPr>
            <a:r>
              <a:rPr lang="en-US" dirty="0"/>
              <a:t>To store program instructions.</a:t>
            </a:r>
          </a:p>
          <a:p>
            <a:pPr marL="1027113" indent="-457200">
              <a:buFont typeface="Wingdings" panose="05000000000000000000" pitchFamily="2" charset="2"/>
              <a:buChar char="ü"/>
            </a:pPr>
            <a:r>
              <a:rPr lang="en-US" dirty="0"/>
              <a:t>To store constant values.</a:t>
            </a:r>
          </a:p>
          <a:p>
            <a:pPr marL="1027113" indent="-457200">
              <a:buFont typeface="Wingdings" panose="05000000000000000000" pitchFamily="2" charset="2"/>
              <a:buChar char="ü"/>
            </a:pPr>
            <a:r>
              <a:rPr lang="en-US" dirty="0"/>
              <a:t>To store variable values.</a:t>
            </a:r>
          </a:p>
          <a:p>
            <a:pPr marL="1027113" indent="-457200">
              <a:buFont typeface="Wingdings" panose="05000000000000000000" pitchFamily="2" charset="2"/>
              <a:buChar char="ü"/>
            </a:pPr>
            <a:r>
              <a:rPr lang="en-US" dirty="0"/>
              <a:t>And for few other things like </a:t>
            </a:r>
            <a:r>
              <a:rPr lang="en-US" dirty="0" err="1"/>
              <a:t>funcion</a:t>
            </a:r>
            <a:r>
              <a:rPr lang="en-US" dirty="0"/>
              <a:t> calls, jumping statements </a:t>
            </a:r>
            <a:r>
              <a:rPr lang="en-US" dirty="0" err="1"/>
              <a:t>etc</a:t>
            </a:r>
            <a:r>
              <a:rPr lang="en-US" dirty="0"/>
              <a:t>,.</a:t>
            </a:r>
          </a:p>
        </p:txBody>
      </p:sp>
    </p:spTree>
    <p:extLst>
      <p:ext uri="{BB962C8B-B14F-4D97-AF65-F5344CB8AC3E}">
        <p14:creationId xmlns:p14="http://schemas.microsoft.com/office/powerpoint/2010/main" val="113757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4695"/>
            <a:ext cx="10515600" cy="5712268"/>
          </a:xfrm>
        </p:spPr>
        <p:txBody>
          <a:bodyPr>
            <a:normAutofit/>
          </a:bodyPr>
          <a:lstStyle/>
          <a:p>
            <a:pPr marL="0" indent="0">
              <a:buNone/>
            </a:pPr>
            <a:r>
              <a:rPr lang="en-US" dirty="0"/>
              <a:t>Generally, when a program is under execution it uses the computer memory for THREE reasons:</a:t>
            </a:r>
          </a:p>
          <a:p>
            <a:r>
              <a:rPr lang="en-US" dirty="0">
                <a:solidFill>
                  <a:srgbClr val="FF0000"/>
                </a:solidFill>
              </a:rPr>
              <a:t>Instruction Space: </a:t>
            </a:r>
            <a:r>
              <a:rPr lang="en-US" dirty="0"/>
              <a:t>It is the amount of memory used to store compiled version of instructions.</a:t>
            </a:r>
          </a:p>
          <a:p>
            <a:r>
              <a:rPr lang="en-US" dirty="0">
                <a:solidFill>
                  <a:srgbClr val="FF0000"/>
                </a:solidFill>
              </a:rPr>
              <a:t>Environmental Stack: </a:t>
            </a:r>
            <a:r>
              <a:rPr lang="en-US" dirty="0"/>
              <a:t>It is the amount of memory used to store information of partially executed functions at the time of function call.</a:t>
            </a:r>
          </a:p>
          <a:p>
            <a:r>
              <a:rPr lang="en-US" dirty="0">
                <a:solidFill>
                  <a:srgbClr val="FF0000"/>
                </a:solidFill>
              </a:rPr>
              <a:t>Data Space: </a:t>
            </a:r>
            <a:r>
              <a:rPr lang="en-US" dirty="0"/>
              <a:t>It is the amount of memory used to store all the variables and constants.</a:t>
            </a:r>
          </a:p>
          <a:p>
            <a:pPr marL="0" indent="0">
              <a:buNone/>
            </a:pPr>
            <a:r>
              <a:rPr lang="en-US" i="1" dirty="0">
                <a:solidFill>
                  <a:schemeClr val="accent1">
                    <a:lumMod val="75000"/>
                  </a:schemeClr>
                </a:solidFill>
              </a:rPr>
              <a:t>When we want to perform analysis of an algorithm based on its Space complexity, we consider only Data Space and ignore Instruction Space as well as Environmental Stack.</a:t>
            </a:r>
          </a:p>
        </p:txBody>
      </p:sp>
    </p:spTree>
    <p:extLst>
      <p:ext uri="{BB962C8B-B14F-4D97-AF65-F5344CB8AC3E}">
        <p14:creationId xmlns:p14="http://schemas.microsoft.com/office/powerpoint/2010/main" val="496537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04538"/>
            <a:ext cx="10515600" cy="5472425"/>
          </a:xfrm>
        </p:spPr>
        <p:txBody>
          <a:bodyPr/>
          <a:lstStyle/>
          <a:p>
            <a:pPr marL="0" indent="0">
              <a:buNone/>
            </a:pPr>
            <a:r>
              <a:rPr lang="en-US" b="1" dirty="0"/>
              <a:t>Example 1</a:t>
            </a:r>
          </a:p>
          <a:p>
            <a:pPr marL="0" indent="0">
              <a:buNone/>
            </a:pPr>
            <a:endParaRPr lang="en-US" b="1" dirty="0"/>
          </a:p>
          <a:p>
            <a:pPr marL="0" indent="0">
              <a:buNone/>
            </a:pPr>
            <a:endParaRPr lang="en-US" b="1" dirty="0"/>
          </a:p>
          <a:p>
            <a:pPr marL="0" indent="0">
              <a:buNone/>
            </a:pPr>
            <a:endParaRPr lang="en-US" b="1" dirty="0"/>
          </a:p>
          <a:p>
            <a:pPr marL="0" indent="0">
              <a:buNone/>
            </a:pPr>
            <a:r>
              <a:rPr lang="en-US" dirty="0"/>
              <a:t>It requires 2 bytes of memory to store variable </a:t>
            </a:r>
            <a:r>
              <a:rPr lang="en-US" b="1" dirty="0"/>
              <a:t>'a'</a:t>
            </a:r>
            <a:r>
              <a:rPr lang="en-US" dirty="0"/>
              <a:t> and another 2 bytes of memory is used for </a:t>
            </a:r>
            <a:r>
              <a:rPr lang="en-US" b="1" dirty="0"/>
              <a:t>return value</a:t>
            </a:r>
            <a:r>
              <a:rPr lang="en-US" dirty="0"/>
              <a:t>.</a:t>
            </a:r>
          </a:p>
          <a:p>
            <a:pPr marL="0" indent="0">
              <a:buNone/>
            </a:pPr>
            <a:r>
              <a:rPr lang="en-US" b="1" dirty="0"/>
              <a:t>That means, totally it requires 4 bytes of memory to complete its execution. And this 4 bytes of memory is fixed for any input value of 'a'. This space complexity is said to be </a:t>
            </a:r>
            <a:r>
              <a:rPr lang="en-US" b="1" i="1" dirty="0"/>
              <a:t>Constant Space Complexity</a:t>
            </a:r>
            <a:r>
              <a:rPr lang="en-US" b="1" dirty="0"/>
              <a:t>.</a:t>
            </a:r>
          </a:p>
          <a:p>
            <a:pPr marL="0" indent="0">
              <a:buNone/>
            </a:pPr>
            <a:r>
              <a:rPr lang="en-US" i="1" dirty="0">
                <a:solidFill>
                  <a:schemeClr val="accent1">
                    <a:lumMod val="75000"/>
                  </a:schemeClr>
                </a:solidFill>
              </a:rPr>
              <a:t>If any algorithm requires a fixed amount of space for all input values then that space complexity is said to be Constant Space Complexity.</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pic>
        <p:nvPicPr>
          <p:cNvPr id="5" name="Picture 4"/>
          <p:cNvPicPr>
            <a:picLocks noChangeAspect="1"/>
          </p:cNvPicPr>
          <p:nvPr/>
        </p:nvPicPr>
        <p:blipFill>
          <a:blip r:embed="rId2"/>
          <a:stretch>
            <a:fillRect/>
          </a:stretch>
        </p:blipFill>
        <p:spPr>
          <a:xfrm>
            <a:off x="4595264" y="704538"/>
            <a:ext cx="3214611" cy="1743135"/>
          </a:xfrm>
          <a:prstGeom prst="rect">
            <a:avLst/>
          </a:prstGeom>
        </p:spPr>
      </p:pic>
    </p:spTree>
    <p:extLst>
      <p:ext uri="{BB962C8B-B14F-4D97-AF65-F5344CB8AC3E}">
        <p14:creationId xmlns:p14="http://schemas.microsoft.com/office/powerpoint/2010/main" val="799782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4675"/>
            <a:ext cx="10515600" cy="5682288"/>
          </a:xfrm>
        </p:spPr>
        <p:txBody>
          <a:bodyPr>
            <a:normAutofit fontScale="92500" lnSpcReduction="20000"/>
          </a:bodyPr>
          <a:lstStyle/>
          <a:p>
            <a:pPr marL="0" indent="0">
              <a:buNone/>
            </a:pPr>
            <a:r>
              <a:rPr lang="en-US" b="1" dirty="0"/>
              <a:t>Example 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 requires:</a:t>
            </a:r>
          </a:p>
          <a:p>
            <a:pPr marL="0" indent="0">
              <a:buNone/>
            </a:pPr>
            <a:r>
              <a:rPr lang="en-US" b="1" i="1" dirty="0">
                <a:solidFill>
                  <a:schemeClr val="accent2">
                    <a:lumMod val="75000"/>
                  </a:schemeClr>
                </a:solidFill>
              </a:rPr>
              <a:t>'n*2'</a:t>
            </a:r>
            <a:r>
              <a:rPr lang="en-US" i="1" dirty="0">
                <a:solidFill>
                  <a:schemeClr val="accent2">
                    <a:lumMod val="75000"/>
                  </a:schemeClr>
                </a:solidFill>
              </a:rPr>
              <a:t> bytes of memory to store array variable </a:t>
            </a:r>
            <a:r>
              <a:rPr lang="en-US" b="1" i="1" dirty="0">
                <a:solidFill>
                  <a:schemeClr val="accent2">
                    <a:lumMod val="75000"/>
                  </a:schemeClr>
                </a:solidFill>
              </a:rPr>
              <a:t>'a[ ]'</a:t>
            </a:r>
            <a:br>
              <a:rPr lang="en-US" dirty="0"/>
            </a:br>
            <a:r>
              <a:rPr lang="en-US" dirty="0">
                <a:solidFill>
                  <a:schemeClr val="accent1">
                    <a:lumMod val="75000"/>
                  </a:schemeClr>
                </a:solidFill>
              </a:rPr>
              <a:t>2 bytes of memory for integer parameter </a:t>
            </a:r>
            <a:r>
              <a:rPr lang="en-US" b="1" dirty="0">
                <a:solidFill>
                  <a:schemeClr val="accent1">
                    <a:lumMod val="75000"/>
                  </a:schemeClr>
                </a:solidFill>
              </a:rPr>
              <a:t>'n'</a:t>
            </a:r>
            <a:br>
              <a:rPr lang="en-US" dirty="0"/>
            </a:br>
            <a:r>
              <a:rPr lang="en-US" dirty="0">
                <a:solidFill>
                  <a:schemeClr val="accent6">
                    <a:lumMod val="75000"/>
                  </a:schemeClr>
                </a:solidFill>
              </a:rPr>
              <a:t>4 bytes of memory for local integer variables </a:t>
            </a:r>
            <a:r>
              <a:rPr lang="en-US" b="1" dirty="0">
                <a:solidFill>
                  <a:schemeClr val="accent6">
                    <a:lumMod val="75000"/>
                  </a:schemeClr>
                </a:solidFill>
              </a:rPr>
              <a:t>'sum'</a:t>
            </a:r>
            <a:r>
              <a:rPr lang="en-US" dirty="0">
                <a:solidFill>
                  <a:schemeClr val="accent6">
                    <a:lumMod val="75000"/>
                  </a:schemeClr>
                </a:solidFill>
              </a:rPr>
              <a:t> and </a:t>
            </a:r>
            <a:r>
              <a:rPr lang="en-US" b="1" dirty="0">
                <a:solidFill>
                  <a:schemeClr val="accent6">
                    <a:lumMod val="75000"/>
                  </a:schemeClr>
                </a:solidFill>
              </a:rPr>
              <a:t>'</a:t>
            </a:r>
            <a:r>
              <a:rPr lang="en-US" b="1" dirty="0" err="1">
                <a:solidFill>
                  <a:schemeClr val="accent6">
                    <a:lumMod val="75000"/>
                  </a:schemeClr>
                </a:solidFill>
              </a:rPr>
              <a:t>i</a:t>
            </a:r>
            <a:r>
              <a:rPr lang="en-US" b="1" dirty="0">
                <a:solidFill>
                  <a:schemeClr val="accent6">
                    <a:lumMod val="75000"/>
                  </a:schemeClr>
                </a:solidFill>
              </a:rPr>
              <a:t>'</a:t>
            </a:r>
            <a:r>
              <a:rPr lang="en-US" dirty="0">
                <a:solidFill>
                  <a:schemeClr val="accent6">
                    <a:lumMod val="75000"/>
                  </a:schemeClr>
                </a:solidFill>
              </a:rPr>
              <a:t> (2 bytes each)</a:t>
            </a:r>
            <a:br>
              <a:rPr lang="en-US" dirty="0"/>
            </a:br>
            <a:r>
              <a:rPr lang="en-US" dirty="0">
                <a:solidFill>
                  <a:schemeClr val="accent4">
                    <a:lumMod val="75000"/>
                  </a:schemeClr>
                </a:solidFill>
              </a:rPr>
              <a:t>2 bytes of memory for </a:t>
            </a:r>
            <a:r>
              <a:rPr lang="en-US" b="1" dirty="0">
                <a:solidFill>
                  <a:schemeClr val="accent4">
                    <a:lumMod val="75000"/>
                  </a:schemeClr>
                </a:solidFill>
              </a:rPr>
              <a:t>return value</a:t>
            </a:r>
            <a:r>
              <a:rPr lang="en-US" dirty="0">
                <a:solidFill>
                  <a:schemeClr val="accent4">
                    <a:lumMod val="75000"/>
                  </a:schemeClr>
                </a:solidFill>
              </a:rPr>
              <a:t>.</a:t>
            </a:r>
            <a:br>
              <a:rPr lang="en-US" dirty="0"/>
            </a:br>
            <a:br>
              <a:rPr lang="en-US" dirty="0"/>
            </a:br>
            <a:r>
              <a:rPr lang="en-US" b="1" dirty="0"/>
              <a:t>That means, totally it requires '2n+8' bytes of memory to complete its execution. Here, the total amount of memory required depends on the value of 'n'. As 'n' value increases the space required also increases proportionately. </a:t>
            </a:r>
          </a:p>
          <a:p>
            <a:pPr marL="0" indent="0">
              <a:buNone/>
            </a:pPr>
            <a:r>
              <a:rPr lang="en-US" b="1" dirty="0">
                <a:solidFill>
                  <a:schemeClr val="accent1">
                    <a:lumMod val="75000"/>
                  </a:schemeClr>
                </a:solidFill>
              </a:rPr>
              <a:t>This type of space complexity is said to be </a:t>
            </a:r>
            <a:r>
              <a:rPr lang="en-US" b="1" i="1" dirty="0">
                <a:solidFill>
                  <a:schemeClr val="accent1">
                    <a:lumMod val="75000"/>
                  </a:schemeClr>
                </a:solidFill>
              </a:rPr>
              <a:t>Linear Space Complexity</a:t>
            </a:r>
            <a:r>
              <a:rPr lang="en-US" b="1" dirty="0">
                <a:solidFill>
                  <a:schemeClr val="accent1">
                    <a:lumMod val="75000"/>
                  </a:schemeClr>
                </a:solidFill>
              </a:rPr>
              <a:t>.</a:t>
            </a:r>
            <a:endParaRPr lang="en-US" dirty="0">
              <a:solidFill>
                <a:schemeClr val="accent1">
                  <a:lumMod val="75000"/>
                </a:schemeClr>
              </a:solidFill>
            </a:endParaRPr>
          </a:p>
          <a:p>
            <a:pPr marL="0" indent="0">
              <a:buNone/>
            </a:pPr>
            <a:endParaRPr lang="en-US" dirty="0"/>
          </a:p>
        </p:txBody>
      </p:sp>
      <p:pic>
        <p:nvPicPr>
          <p:cNvPr id="5" name="Picture 4"/>
          <p:cNvPicPr>
            <a:picLocks noChangeAspect="1"/>
          </p:cNvPicPr>
          <p:nvPr/>
        </p:nvPicPr>
        <p:blipFill>
          <a:blip r:embed="rId2"/>
          <a:stretch>
            <a:fillRect/>
          </a:stretch>
        </p:blipFill>
        <p:spPr>
          <a:xfrm>
            <a:off x="4036180" y="386569"/>
            <a:ext cx="3234050" cy="2317448"/>
          </a:xfrm>
          <a:prstGeom prst="rect">
            <a:avLst/>
          </a:prstGeom>
        </p:spPr>
      </p:pic>
    </p:spTree>
    <p:extLst>
      <p:ext uri="{BB962C8B-B14F-4D97-AF65-F5344CB8AC3E}">
        <p14:creationId xmlns:p14="http://schemas.microsoft.com/office/powerpoint/2010/main" val="2442535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Time Complexity</a:t>
            </a:r>
            <a:endParaRPr lang="en-US" dirty="0"/>
          </a:p>
        </p:txBody>
      </p:sp>
      <p:sp>
        <p:nvSpPr>
          <p:cNvPr id="3" name="Content Placeholder 2"/>
          <p:cNvSpPr>
            <a:spLocks noGrp="1"/>
          </p:cNvSpPr>
          <p:nvPr>
            <p:ph idx="1"/>
          </p:nvPr>
        </p:nvSpPr>
        <p:spPr>
          <a:xfrm>
            <a:off x="838200" y="1825624"/>
            <a:ext cx="10515600" cy="4800027"/>
          </a:xfrm>
        </p:spPr>
        <p:txBody>
          <a:bodyPr/>
          <a:lstStyle/>
          <a:p>
            <a:r>
              <a:rPr lang="en-US" dirty="0"/>
              <a:t>The time complexity of an algorithm is the total amount of time required by an algorithm to complete its execution.</a:t>
            </a:r>
          </a:p>
          <a:p>
            <a:r>
              <a:rPr lang="en-US" dirty="0"/>
              <a:t>Experimental Analysis v/s Asymptotic Analysis</a:t>
            </a:r>
          </a:p>
          <a:p>
            <a:endParaRPr lang="en-US" dirty="0"/>
          </a:p>
        </p:txBody>
      </p:sp>
      <p:pic>
        <p:nvPicPr>
          <p:cNvPr id="2050" name="Picture 2" descr="https://tse2.mm.bing.net/th?id=OIP.knLAh-p8PN0OyQ96fBzdaQHaE8&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382" y="3661379"/>
            <a:ext cx="4446406" cy="296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581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9626"/>
            <a:ext cx="10515600" cy="5786204"/>
          </a:xfrm>
        </p:spPr>
        <p:txBody>
          <a:bodyPr>
            <a:normAutofit fontScale="92500" lnSpcReduction="10000"/>
          </a:bodyPr>
          <a:lstStyle/>
          <a:p>
            <a:pPr marL="0" indent="0">
              <a:buNone/>
            </a:pPr>
            <a:r>
              <a:rPr lang="en-US" dirty="0"/>
              <a:t>Generally, the running time of an algorithm depends upon the following...</a:t>
            </a:r>
          </a:p>
          <a:p>
            <a:r>
              <a:rPr lang="en-US" dirty="0"/>
              <a:t>Whether it is running on </a:t>
            </a:r>
            <a:r>
              <a:rPr lang="en-US" b="1" dirty="0"/>
              <a:t>Single</a:t>
            </a:r>
            <a:r>
              <a:rPr lang="en-US" dirty="0"/>
              <a:t> processor machine or </a:t>
            </a:r>
            <a:r>
              <a:rPr lang="en-US" b="1" dirty="0"/>
              <a:t>Multi</a:t>
            </a:r>
            <a:r>
              <a:rPr lang="en-US" dirty="0"/>
              <a:t> processor machine.</a:t>
            </a:r>
          </a:p>
          <a:p>
            <a:r>
              <a:rPr lang="en-US" dirty="0"/>
              <a:t>Whether it is a </a:t>
            </a:r>
            <a:r>
              <a:rPr lang="en-US" b="1" dirty="0"/>
              <a:t>32 bit</a:t>
            </a:r>
            <a:r>
              <a:rPr lang="en-US" dirty="0"/>
              <a:t> machine or </a:t>
            </a:r>
            <a:r>
              <a:rPr lang="en-US" b="1" dirty="0"/>
              <a:t>64 bit</a:t>
            </a:r>
            <a:r>
              <a:rPr lang="en-US" dirty="0"/>
              <a:t> machine.</a:t>
            </a:r>
          </a:p>
          <a:p>
            <a:r>
              <a:rPr lang="en-US" b="1" dirty="0"/>
              <a:t>Read</a:t>
            </a:r>
            <a:r>
              <a:rPr lang="en-US" dirty="0"/>
              <a:t> and </a:t>
            </a:r>
            <a:r>
              <a:rPr lang="en-US" b="1" dirty="0"/>
              <a:t>Write</a:t>
            </a:r>
            <a:r>
              <a:rPr lang="en-US" dirty="0"/>
              <a:t> speed of the machine.</a:t>
            </a:r>
          </a:p>
          <a:p>
            <a:r>
              <a:rPr lang="en-US" dirty="0"/>
              <a:t>The amount of time required by an algorithm to perform </a:t>
            </a:r>
            <a:r>
              <a:rPr lang="en-US" b="1" dirty="0"/>
              <a:t>Arithmetic</a:t>
            </a:r>
            <a:r>
              <a:rPr lang="en-US" dirty="0"/>
              <a:t> operations, </a:t>
            </a:r>
            <a:r>
              <a:rPr lang="en-US" b="1" dirty="0"/>
              <a:t>logical</a:t>
            </a:r>
            <a:r>
              <a:rPr lang="en-US" dirty="0"/>
              <a:t> operations, </a:t>
            </a:r>
            <a:r>
              <a:rPr lang="en-US" b="1" dirty="0"/>
              <a:t>return</a:t>
            </a:r>
            <a:r>
              <a:rPr lang="en-US" dirty="0"/>
              <a:t> value and </a:t>
            </a:r>
            <a:r>
              <a:rPr lang="en-US" b="1" dirty="0"/>
              <a:t>assignment</a:t>
            </a:r>
            <a:r>
              <a:rPr lang="en-US" dirty="0"/>
              <a:t> operations etc.,</a:t>
            </a:r>
          </a:p>
          <a:p>
            <a:r>
              <a:rPr lang="en-US" b="1" dirty="0"/>
              <a:t>Input</a:t>
            </a:r>
            <a:r>
              <a:rPr lang="en-US" dirty="0"/>
              <a:t> data</a:t>
            </a:r>
          </a:p>
          <a:p>
            <a:pPr marL="0" indent="0">
              <a:buNone/>
            </a:pPr>
            <a:endParaRPr lang="en-US" dirty="0"/>
          </a:p>
          <a:p>
            <a:pPr marL="0" indent="0">
              <a:buNone/>
            </a:pPr>
            <a:r>
              <a:rPr lang="en-US" i="1" dirty="0">
                <a:solidFill>
                  <a:schemeClr val="accent1">
                    <a:lumMod val="75000"/>
                  </a:schemeClr>
                </a:solidFill>
              </a:rPr>
              <a:t>When we calculate time complexity of an algorithm, we consider only input data and ignore the remaining things, as they are machine dependent. We check only, how our program is behaving for the different input values to perform all the operations like Arithmetic, Logical, Return value and Assignment etc.,</a:t>
            </a:r>
          </a:p>
          <a:p>
            <a:endParaRPr lang="en-US" dirty="0"/>
          </a:p>
        </p:txBody>
      </p:sp>
    </p:spTree>
    <p:extLst>
      <p:ext uri="{BB962C8B-B14F-4D97-AF65-F5344CB8AC3E}">
        <p14:creationId xmlns:p14="http://schemas.microsoft.com/office/powerpoint/2010/main" val="643233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idx="1"/>
          </p:nvPr>
        </p:nvSpPr>
        <p:spPr/>
        <p:txBody>
          <a:bodyPr/>
          <a:lstStyle/>
          <a:p>
            <a:pPr marL="0" indent="0">
              <a:buNone/>
            </a:pPr>
            <a:r>
              <a:rPr lang="en-US" dirty="0"/>
              <a:t>To calculate the time complexity of an algorithm, we need to define a model machine. Let us assume a machine with following configuration...</a:t>
            </a:r>
          </a:p>
          <a:p>
            <a:r>
              <a:rPr lang="en-US" dirty="0"/>
              <a:t>It is a Single processor machine</a:t>
            </a:r>
          </a:p>
          <a:p>
            <a:r>
              <a:rPr lang="en-US" dirty="0"/>
              <a:t>It is a 32 bit Operating System machine</a:t>
            </a:r>
          </a:p>
          <a:p>
            <a:r>
              <a:rPr lang="en-US" dirty="0"/>
              <a:t>It performs sequential execution</a:t>
            </a:r>
          </a:p>
          <a:p>
            <a:r>
              <a:rPr lang="en-US" dirty="0"/>
              <a:t>It requires 1 unit of time for Arithmetic and Logical operations</a:t>
            </a:r>
          </a:p>
          <a:p>
            <a:r>
              <a:rPr lang="en-US" dirty="0"/>
              <a:t>It requires 1 unit of time for Assignment and Return value</a:t>
            </a:r>
          </a:p>
          <a:p>
            <a:r>
              <a:rPr lang="en-US" dirty="0"/>
              <a:t>It requires 1 unit of time for Read and Write operations</a:t>
            </a:r>
          </a:p>
          <a:p>
            <a:endParaRPr lang="en-US" dirty="0"/>
          </a:p>
        </p:txBody>
      </p:sp>
    </p:spTree>
    <p:extLst>
      <p:ext uri="{BB962C8B-B14F-4D97-AF65-F5344CB8AC3E}">
        <p14:creationId xmlns:p14="http://schemas.microsoft.com/office/powerpoint/2010/main" val="367399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9862"/>
            <a:ext cx="10515600" cy="5967101"/>
          </a:xfrm>
        </p:spPr>
        <p:txBody>
          <a:bodyPr>
            <a:normAutofit lnSpcReduction="10000"/>
          </a:bodyPr>
          <a:lstStyle/>
          <a:p>
            <a:pPr marL="0" indent="0">
              <a:buNone/>
            </a:pPr>
            <a:r>
              <a:rPr lang="en-US" dirty="0"/>
              <a:t>Example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sample code, it requires 1 unit of time to calculate </a:t>
            </a:r>
            <a:r>
              <a:rPr lang="en-US" dirty="0" err="1"/>
              <a:t>a+b</a:t>
            </a:r>
            <a:r>
              <a:rPr lang="en-US" dirty="0"/>
              <a:t> and 1 unit of time to return the value. That means, totally it takes 2 units of time to complete its execution. And it does not change based on the input values of a and b. That means for all input values, it requires the same amount of time i.e. 2 units.</a:t>
            </a:r>
          </a:p>
          <a:p>
            <a:pPr marL="0" indent="0">
              <a:buNone/>
            </a:pPr>
            <a:endParaRPr lang="en-US" dirty="0"/>
          </a:p>
          <a:p>
            <a:pPr marL="0" indent="0">
              <a:buNone/>
            </a:pPr>
            <a:r>
              <a:rPr lang="en-US" b="1" i="1" dirty="0">
                <a:solidFill>
                  <a:schemeClr val="accent1">
                    <a:lumMod val="75000"/>
                  </a:schemeClr>
                </a:solidFill>
              </a:rPr>
              <a:t>If any program requires a fixed amount of time for all input values then its time complexity is said to be Constant Time Complexity.</a:t>
            </a:r>
            <a:endParaRPr lang="en-US" i="1"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6095999" y="3428999"/>
            <a:ext cx="2" cy="1"/>
          </a:xfrm>
          <a:prstGeom prst="rect">
            <a:avLst/>
          </a:prstGeom>
        </p:spPr>
      </p:pic>
      <p:pic>
        <p:nvPicPr>
          <p:cNvPr id="5" name="Picture 4"/>
          <p:cNvPicPr>
            <a:picLocks noChangeAspect="1"/>
          </p:cNvPicPr>
          <p:nvPr/>
        </p:nvPicPr>
        <p:blipFill>
          <a:blip r:embed="rId3"/>
          <a:stretch>
            <a:fillRect/>
          </a:stretch>
        </p:blipFill>
        <p:spPr>
          <a:xfrm>
            <a:off x="6248397" y="3581398"/>
            <a:ext cx="5" cy="3"/>
          </a:xfrm>
          <a:prstGeom prst="rect">
            <a:avLst/>
          </a:prstGeom>
        </p:spPr>
      </p:pic>
      <p:pic>
        <p:nvPicPr>
          <p:cNvPr id="6" name="Picture 5"/>
          <p:cNvPicPr>
            <a:picLocks noChangeAspect="1"/>
          </p:cNvPicPr>
          <p:nvPr/>
        </p:nvPicPr>
        <p:blipFill>
          <a:blip r:embed="rId3"/>
          <a:stretch>
            <a:fillRect/>
          </a:stretch>
        </p:blipFill>
        <p:spPr>
          <a:xfrm>
            <a:off x="6400797" y="3733798"/>
            <a:ext cx="5" cy="3"/>
          </a:xfrm>
          <a:prstGeom prst="rect">
            <a:avLst/>
          </a:prstGeom>
        </p:spPr>
      </p:pic>
      <p:pic>
        <p:nvPicPr>
          <p:cNvPr id="7" name="Picture 6"/>
          <p:cNvPicPr>
            <a:picLocks noChangeAspect="1"/>
          </p:cNvPicPr>
          <p:nvPr/>
        </p:nvPicPr>
        <p:blipFill>
          <a:blip r:embed="rId2"/>
          <a:stretch>
            <a:fillRect/>
          </a:stretch>
        </p:blipFill>
        <p:spPr>
          <a:xfrm>
            <a:off x="6553199" y="3886199"/>
            <a:ext cx="2" cy="1"/>
          </a:xfrm>
          <a:prstGeom prst="rect">
            <a:avLst/>
          </a:prstGeom>
        </p:spPr>
      </p:pic>
      <p:pic>
        <p:nvPicPr>
          <p:cNvPr id="9" name="Picture 8"/>
          <p:cNvPicPr>
            <a:picLocks noChangeAspect="1"/>
          </p:cNvPicPr>
          <p:nvPr/>
        </p:nvPicPr>
        <p:blipFill>
          <a:blip r:embed="rId4"/>
          <a:stretch>
            <a:fillRect/>
          </a:stretch>
        </p:blipFill>
        <p:spPr>
          <a:xfrm>
            <a:off x="4261258" y="722257"/>
            <a:ext cx="3159110" cy="1691159"/>
          </a:xfrm>
          <a:prstGeom prst="rect">
            <a:avLst/>
          </a:prstGeom>
        </p:spPr>
      </p:pic>
    </p:spTree>
    <p:extLst>
      <p:ext uri="{BB962C8B-B14F-4D97-AF65-F5344CB8AC3E}">
        <p14:creationId xmlns:p14="http://schemas.microsoft.com/office/powerpoint/2010/main" val="1858393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9685"/>
            <a:ext cx="10515600" cy="5697278"/>
          </a:xfrm>
        </p:spPr>
        <p:txBody>
          <a:bodyPr/>
          <a:lstStyle/>
          <a:p>
            <a:pPr marL="0" indent="0">
              <a:buNone/>
            </a:pPr>
            <a:r>
              <a:rPr lang="en-US" b="1" dirty="0"/>
              <a:t>Example 2</a:t>
            </a:r>
          </a:p>
          <a:p>
            <a:pPr marL="0" indent="0">
              <a:buNone/>
            </a:pPr>
            <a:r>
              <a:rPr lang="en-US" dirty="0"/>
              <a:t>For this code, time </a:t>
            </a:r>
          </a:p>
          <a:p>
            <a:pPr marL="0" indent="0">
              <a:buNone/>
            </a:pPr>
            <a:r>
              <a:rPr lang="en-US" dirty="0"/>
              <a:t>complexity can be </a:t>
            </a:r>
          </a:p>
          <a:p>
            <a:pPr marL="0" indent="0">
              <a:buNone/>
            </a:pPr>
            <a:r>
              <a:rPr lang="en-US" dirty="0"/>
              <a:t>calculated as follows..</a:t>
            </a: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dirty="0"/>
          </a:p>
        </p:txBody>
      </p:sp>
      <p:pic>
        <p:nvPicPr>
          <p:cNvPr id="4" name="Picture 3"/>
          <p:cNvPicPr>
            <a:picLocks noChangeAspect="1"/>
          </p:cNvPicPr>
          <p:nvPr/>
        </p:nvPicPr>
        <p:blipFill>
          <a:blip r:embed="rId2"/>
          <a:stretch>
            <a:fillRect/>
          </a:stretch>
        </p:blipFill>
        <p:spPr>
          <a:xfrm>
            <a:off x="4170433" y="479684"/>
            <a:ext cx="2799993" cy="2000155"/>
          </a:xfrm>
          <a:prstGeom prst="rect">
            <a:avLst/>
          </a:prstGeom>
        </p:spPr>
      </p:pic>
      <p:pic>
        <p:nvPicPr>
          <p:cNvPr id="3074" name="Picture 2" descr="time complexity of an algorith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399" y="2628684"/>
            <a:ext cx="10547401" cy="422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0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9646"/>
            <a:ext cx="10515600" cy="5637317"/>
          </a:xfrm>
        </p:spPr>
        <p:txBody>
          <a:bodyPr>
            <a:normAutofit fontScale="92500"/>
          </a:bodyPr>
          <a:lstStyle/>
          <a:p>
            <a:pPr marL="0" indent="0">
              <a:buNone/>
            </a:pPr>
            <a:r>
              <a:rPr lang="en-US" dirty="0"/>
              <a:t>In above calculation</a:t>
            </a:r>
            <a:br>
              <a:rPr lang="en-US" dirty="0"/>
            </a:br>
            <a:r>
              <a:rPr lang="en-US" b="1" dirty="0"/>
              <a:t>Cost</a:t>
            </a:r>
            <a:r>
              <a:rPr lang="en-US" dirty="0"/>
              <a:t> is the amount of computer time required for a single operation in each line.</a:t>
            </a:r>
            <a:br>
              <a:rPr lang="en-US" dirty="0"/>
            </a:br>
            <a:r>
              <a:rPr lang="en-US" b="1" dirty="0" err="1"/>
              <a:t>Repeatation</a:t>
            </a:r>
            <a:r>
              <a:rPr lang="en-US" dirty="0"/>
              <a:t> is the amount of computer time required by each operation for all its </a:t>
            </a:r>
            <a:r>
              <a:rPr lang="en-US" dirty="0" err="1"/>
              <a:t>repeatations</a:t>
            </a:r>
            <a:r>
              <a:rPr lang="en-US" dirty="0"/>
              <a:t>.</a:t>
            </a:r>
            <a:br>
              <a:rPr lang="en-US" dirty="0"/>
            </a:br>
            <a:r>
              <a:rPr lang="en-US" b="1" dirty="0"/>
              <a:t>Total</a:t>
            </a:r>
            <a:r>
              <a:rPr lang="en-US" dirty="0"/>
              <a:t> is the amount of computer time required by each operation to execute.</a:t>
            </a:r>
            <a:br>
              <a:rPr lang="en-US" dirty="0"/>
            </a:br>
            <a:r>
              <a:rPr lang="en-US" dirty="0"/>
              <a:t>So above code requires </a:t>
            </a:r>
            <a:r>
              <a:rPr lang="en-US" b="1" dirty="0"/>
              <a:t>'4n+4' Units</a:t>
            </a:r>
            <a:r>
              <a:rPr lang="en-US" dirty="0"/>
              <a:t> of computer time to complete the task. Here the exact time is not fixed. And it changes based on the </a:t>
            </a:r>
            <a:r>
              <a:rPr lang="en-US" b="1" dirty="0"/>
              <a:t>n</a:t>
            </a:r>
            <a:r>
              <a:rPr lang="en-US" dirty="0"/>
              <a:t> value. If we increase the </a:t>
            </a:r>
            <a:r>
              <a:rPr lang="en-US" b="1" dirty="0"/>
              <a:t>n</a:t>
            </a:r>
            <a:r>
              <a:rPr lang="en-US" dirty="0"/>
              <a:t> value then the time required also increases linearly.</a:t>
            </a:r>
            <a:br>
              <a:rPr lang="en-US" dirty="0"/>
            </a:br>
            <a:br>
              <a:rPr lang="en-US" dirty="0"/>
            </a:br>
            <a:r>
              <a:rPr lang="en-US" b="1" dirty="0"/>
              <a:t>Totally it takes '4n+4' units of time to complete its execution and it is </a:t>
            </a:r>
            <a:r>
              <a:rPr lang="en-US" b="1" i="1" dirty="0"/>
              <a:t>Linear Time Complexity</a:t>
            </a:r>
            <a:r>
              <a:rPr lang="en-US" b="1" dirty="0"/>
              <a:t>.</a:t>
            </a:r>
          </a:p>
          <a:p>
            <a:pPr marL="0" indent="0">
              <a:buNone/>
            </a:pPr>
            <a:r>
              <a:rPr lang="en-US" b="1" i="1" dirty="0">
                <a:solidFill>
                  <a:schemeClr val="accent1">
                    <a:lumMod val="75000"/>
                  </a:schemeClr>
                </a:solidFill>
              </a:rPr>
              <a:t>If the amount of time required by an algorithm is increased with the increase of input value then that time complexity is said to be Linear Time Complexity.</a:t>
            </a:r>
            <a:endParaRPr lang="en-US" i="1" dirty="0">
              <a:solidFill>
                <a:schemeClr val="accent1">
                  <a:lumMod val="75000"/>
                </a:schemeClr>
              </a:solidFill>
            </a:endParaRPr>
          </a:p>
        </p:txBody>
      </p:sp>
    </p:spTree>
    <p:extLst>
      <p:ext uri="{BB962C8B-B14F-4D97-AF65-F5344CB8AC3E}">
        <p14:creationId xmlns:p14="http://schemas.microsoft.com/office/powerpoint/2010/main" val="153867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Algorithms</a:t>
            </a:r>
          </a:p>
        </p:txBody>
      </p:sp>
      <p:sp>
        <p:nvSpPr>
          <p:cNvPr id="3" name="Content Placeholder 2"/>
          <p:cNvSpPr>
            <a:spLocks noGrp="1"/>
          </p:cNvSpPr>
          <p:nvPr>
            <p:ph idx="1"/>
          </p:nvPr>
        </p:nvSpPr>
        <p:spPr/>
        <p:txBody>
          <a:bodyPr/>
          <a:lstStyle/>
          <a:p>
            <a:r>
              <a:rPr lang="en-US" dirty="0"/>
              <a:t> A sequence of finite steps to solve a particular problem.</a:t>
            </a:r>
          </a:p>
          <a:p>
            <a:r>
              <a:rPr lang="en-US" dirty="0"/>
              <a:t>An Algorithm is a set of well-defined instructions designed to perform a specific set of tasks.</a:t>
            </a:r>
          </a:p>
          <a:p>
            <a:r>
              <a:rPr lang="en-US" dirty="0"/>
              <a:t>Designing an algorithm is important before writing the program code as the algorithm explains the logic even before the code is developed.</a:t>
            </a:r>
          </a:p>
        </p:txBody>
      </p:sp>
    </p:spTree>
    <p:extLst>
      <p:ext uri="{BB962C8B-B14F-4D97-AF65-F5344CB8AC3E}">
        <p14:creationId xmlns:p14="http://schemas.microsoft.com/office/powerpoint/2010/main" val="262018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 of Function</a:t>
            </a:r>
          </a:p>
        </p:txBody>
      </p:sp>
      <p:sp>
        <p:nvSpPr>
          <p:cNvPr id="3" name="Content Placeholder 2"/>
          <p:cNvSpPr>
            <a:spLocks noGrp="1"/>
          </p:cNvSpPr>
          <p:nvPr>
            <p:ph idx="1"/>
          </p:nvPr>
        </p:nvSpPr>
        <p:spPr/>
        <p:txBody>
          <a:bodyPr>
            <a:normAutofit lnSpcReduction="10000"/>
          </a:bodyPr>
          <a:lstStyle/>
          <a:p>
            <a:pPr>
              <a:buNone/>
            </a:pPr>
            <a:r>
              <a:rPr lang="en-GB" altLang="en-US" dirty="0">
                <a:latin typeface="Times New Roman" panose="02020603050405020304" pitchFamily="18" charset="0"/>
                <a:cs typeface="Times New Roman" panose="02020603050405020304" pitchFamily="18" charset="0"/>
              </a:rPr>
              <a:t>Estimated running time for different values of ‘n’:</a:t>
            </a:r>
          </a:p>
          <a:p>
            <a:pPr>
              <a:buNone/>
            </a:pPr>
            <a:endParaRPr lang="en-GB" altLang="en-US" dirty="0">
              <a:latin typeface="Times New Roman" panose="02020603050405020304" pitchFamily="18" charset="0"/>
              <a:cs typeface="Times New Roman" panose="02020603050405020304" pitchFamily="18" charset="0"/>
            </a:endParaRPr>
          </a:p>
          <a:p>
            <a:pPr>
              <a:buNone/>
            </a:pPr>
            <a:r>
              <a:rPr lang="en-GB" altLang="en-US" dirty="0">
                <a:latin typeface="Times New Roman" panose="02020603050405020304" pitchFamily="18" charset="0"/>
                <a:cs typeface="Times New Roman" panose="02020603050405020304" pitchFamily="18" charset="0"/>
              </a:rPr>
              <a:t>n = 10				=&gt; 44 steps</a:t>
            </a:r>
          </a:p>
          <a:p>
            <a:pPr>
              <a:buNone/>
            </a:pPr>
            <a:r>
              <a:rPr lang="en-GB" altLang="en-US" dirty="0">
                <a:latin typeface="Times New Roman" panose="02020603050405020304" pitchFamily="18" charset="0"/>
                <a:cs typeface="Times New Roman" panose="02020603050405020304" pitchFamily="18" charset="0"/>
              </a:rPr>
              <a:t>n = 100			=&gt; 404 steps</a:t>
            </a:r>
          </a:p>
          <a:p>
            <a:pPr>
              <a:buNone/>
            </a:pPr>
            <a:r>
              <a:rPr lang="en-GB" altLang="en-US" dirty="0">
                <a:latin typeface="Times New Roman" panose="02020603050405020304" pitchFamily="18" charset="0"/>
                <a:cs typeface="Times New Roman" panose="02020603050405020304" pitchFamily="18" charset="0"/>
              </a:rPr>
              <a:t>n = 1,000			=&gt; 4004 steps</a:t>
            </a:r>
          </a:p>
          <a:p>
            <a:pPr>
              <a:buNone/>
            </a:pPr>
            <a:r>
              <a:rPr lang="en-GB" altLang="en-US" dirty="0">
                <a:latin typeface="Times New Roman" panose="02020603050405020304" pitchFamily="18" charset="0"/>
                <a:cs typeface="Times New Roman" panose="02020603050405020304" pitchFamily="18" charset="0"/>
              </a:rPr>
              <a:t>n = 1,000,000		=&gt; 4,000,004 steps</a:t>
            </a:r>
          </a:p>
          <a:p>
            <a:pPr>
              <a:buNone/>
            </a:pPr>
            <a:endParaRPr lang="en-GB" altLang="en-US" dirty="0">
              <a:latin typeface="Times New Roman" panose="02020603050405020304" pitchFamily="18" charset="0"/>
              <a:cs typeface="Times New Roman" panose="02020603050405020304" pitchFamily="18" charset="0"/>
            </a:endParaRPr>
          </a:p>
          <a:p>
            <a:pPr>
              <a:buNone/>
            </a:pPr>
            <a:r>
              <a:rPr lang="en-GB" altLang="en-US" dirty="0">
                <a:latin typeface="Times New Roman" panose="02020603050405020304" pitchFamily="18" charset="0"/>
                <a:cs typeface="Times New Roman" panose="02020603050405020304" pitchFamily="18" charset="0"/>
              </a:rPr>
              <a:t>	As ‘n’ grows, the number of steps grow in </a:t>
            </a:r>
            <a:r>
              <a:rPr lang="en-GB" altLang="en-US" i="1" dirty="0">
                <a:latin typeface="Times New Roman" panose="02020603050405020304" pitchFamily="18" charset="0"/>
                <a:cs typeface="Times New Roman" panose="02020603050405020304" pitchFamily="18" charset="0"/>
              </a:rPr>
              <a:t>linear </a:t>
            </a:r>
            <a:r>
              <a:rPr lang="en-GB" altLang="en-US" dirty="0">
                <a:latin typeface="Times New Roman" panose="02020603050405020304" pitchFamily="18" charset="0"/>
                <a:cs typeface="Times New Roman" panose="02020603050405020304" pitchFamily="18" charset="0"/>
              </a:rPr>
              <a:t>proportion to n for this function </a:t>
            </a:r>
            <a:r>
              <a:rPr lang="en-GB" altLang="en-US" i="1" dirty="0">
                <a:latin typeface="Times New Roman" panose="02020603050405020304" pitchFamily="18" charset="0"/>
                <a:cs typeface="Times New Roman" panose="02020603050405020304" pitchFamily="18" charset="0"/>
              </a:rPr>
              <a:t>“Sum”</a:t>
            </a:r>
          </a:p>
          <a:p>
            <a:endParaRPr lang="en-US" dirty="0"/>
          </a:p>
        </p:txBody>
      </p:sp>
    </p:spTree>
    <p:extLst>
      <p:ext uri="{BB962C8B-B14F-4D97-AF65-F5344CB8AC3E}">
        <p14:creationId xmlns:p14="http://schemas.microsoft.com/office/powerpoint/2010/main" val="145012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Asymptotic Analysis</a:t>
            </a:r>
          </a:p>
        </p:txBody>
      </p:sp>
      <p:sp>
        <p:nvSpPr>
          <p:cNvPr id="3" name="Content Placeholder 2"/>
          <p:cNvSpPr>
            <a:spLocks noGrp="1"/>
          </p:cNvSpPr>
          <p:nvPr>
            <p:ph idx="1"/>
          </p:nvPr>
        </p:nvSpPr>
        <p:spPr>
          <a:xfrm>
            <a:off x="838200" y="1825624"/>
            <a:ext cx="10515600" cy="4815019"/>
          </a:xfrm>
        </p:spPr>
        <p:txBody>
          <a:bodyPr>
            <a:normAutofit fontScale="92500" lnSpcReduction="10000"/>
          </a:bodyPr>
          <a:lstStyle/>
          <a:p>
            <a:r>
              <a:rPr lang="en-US" dirty="0"/>
              <a:t>Let us consider the search problem (searching a given item) in a sorted array</a:t>
            </a:r>
          </a:p>
          <a:p>
            <a:pPr marL="0" indent="0" fontAlgn="base">
              <a:buNone/>
            </a:pPr>
            <a:r>
              <a:rPr lang="en-US" b="1" dirty="0"/>
              <a:t>Linear Search</a:t>
            </a:r>
            <a:r>
              <a:rPr lang="en-US" dirty="0"/>
              <a:t>  and </a:t>
            </a:r>
            <a:r>
              <a:rPr lang="en-US" b="1" dirty="0"/>
              <a:t>Binary Search </a:t>
            </a:r>
            <a:endParaRPr lang="en-US" dirty="0"/>
          </a:p>
          <a:p>
            <a:pPr marL="0" indent="0" fontAlgn="base">
              <a:buNone/>
            </a:pPr>
            <a:r>
              <a:rPr lang="en-US" dirty="0"/>
              <a:t>Let us assume</a:t>
            </a:r>
          </a:p>
          <a:p>
            <a:pPr fontAlgn="base"/>
            <a:r>
              <a:rPr lang="en-US" dirty="0"/>
              <a:t>we run the Linear Search on a fast computer A </a:t>
            </a:r>
          </a:p>
          <a:p>
            <a:pPr marL="0" indent="0" fontAlgn="base">
              <a:buNone/>
            </a:pPr>
            <a:r>
              <a:rPr lang="en-US" dirty="0"/>
              <a:t>and Binary Search on a slow computer B.</a:t>
            </a:r>
          </a:p>
          <a:p>
            <a:pPr marL="0" indent="0" fontAlgn="base">
              <a:buNone/>
            </a:pPr>
            <a:endParaRPr lang="en-US" dirty="0"/>
          </a:p>
          <a:p>
            <a:pPr marL="0" indent="0" fontAlgn="base">
              <a:buNone/>
            </a:pPr>
            <a:r>
              <a:rPr lang="en-US" i="1" dirty="0">
                <a:solidFill>
                  <a:srgbClr val="FF0000"/>
                </a:solidFill>
              </a:rPr>
              <a:t>Experimental running times of two algorithms are difficult to directly compare unless the experiments are performed in the same hardware and software environments. Experiments can be done only on a limited set of test inputs; hence, they leave out the running times of inputs not included in the experiment</a:t>
            </a:r>
          </a:p>
        </p:txBody>
      </p:sp>
      <p:graphicFrame>
        <p:nvGraphicFramePr>
          <p:cNvPr id="4" name="Table 3"/>
          <p:cNvGraphicFramePr>
            <a:graphicFrameLocks noGrp="1"/>
          </p:cNvGraphicFramePr>
          <p:nvPr>
            <p:extLst>
              <p:ext uri="{D42A27DB-BD31-4B8C-83A1-F6EECF244321}">
                <p14:modId xmlns:p14="http://schemas.microsoft.com/office/powerpoint/2010/main" val="394126927"/>
              </p:ext>
            </p:extLst>
          </p:nvPr>
        </p:nvGraphicFramePr>
        <p:xfrm>
          <a:off x="7978514" y="2268618"/>
          <a:ext cx="4078574" cy="2446020"/>
        </p:xfrm>
        <a:graphic>
          <a:graphicData uri="http://schemas.openxmlformats.org/drawingml/2006/table">
            <a:tbl>
              <a:tblPr/>
              <a:tblGrid>
                <a:gridCol w="945332">
                  <a:extLst>
                    <a:ext uri="{9D8B030D-6E8A-4147-A177-3AD203B41FA5}">
                      <a16:colId xmlns:a16="http://schemas.microsoft.com/office/drawing/2014/main" val="3717900888"/>
                    </a:ext>
                  </a:extLst>
                </a:gridCol>
                <a:gridCol w="1664206">
                  <a:extLst>
                    <a:ext uri="{9D8B030D-6E8A-4147-A177-3AD203B41FA5}">
                      <a16:colId xmlns:a16="http://schemas.microsoft.com/office/drawing/2014/main" val="653993979"/>
                    </a:ext>
                  </a:extLst>
                </a:gridCol>
                <a:gridCol w="1469036">
                  <a:extLst>
                    <a:ext uri="{9D8B030D-6E8A-4147-A177-3AD203B41FA5}">
                      <a16:colId xmlns:a16="http://schemas.microsoft.com/office/drawing/2014/main" val="3601182746"/>
                    </a:ext>
                  </a:extLst>
                </a:gridCol>
              </a:tblGrid>
              <a:tr h="0">
                <a:tc>
                  <a:txBody>
                    <a:bodyPr/>
                    <a:lstStyle/>
                    <a:p>
                      <a:pPr algn="ctr" fontAlgn="base"/>
                      <a:r>
                        <a:rPr lang="en-US" sz="1400" b="1">
                          <a:effectLst/>
                        </a:rPr>
                        <a:t>Input Size</a:t>
                      </a:r>
                    </a:p>
                  </a:txBody>
                  <a:tcPr marL="38100" marR="38100" marT="95250" marB="952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rPr>
                        <a:t>Running time on A</a:t>
                      </a:r>
                    </a:p>
                  </a:txBody>
                  <a:tcPr marL="95250" marR="95250" marT="95250" marB="952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rPr>
                        <a:t>Running time on B</a:t>
                      </a:r>
                    </a:p>
                  </a:txBody>
                  <a:tcPr marL="95250" marR="95250" marT="95250" marB="952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860248407"/>
                  </a:ext>
                </a:extLst>
              </a:tr>
              <a:tr h="0">
                <a:tc>
                  <a:txBody>
                    <a:bodyPr/>
                    <a:lstStyle/>
                    <a:p>
                      <a:pPr algn="ctr" fontAlgn="base"/>
                      <a:r>
                        <a:rPr lang="en-US" b="1">
                          <a:effectLst/>
                        </a:rPr>
                        <a:t>10</a:t>
                      </a:r>
                    </a:p>
                  </a:txBody>
                  <a:tcPr marL="38100" marR="38100" marT="44196" marB="4419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50" b="0" dirty="0">
                          <a:effectLst/>
                        </a:rPr>
                        <a:t>2 sec</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50" b="0" dirty="0">
                          <a:effectLst/>
                        </a:rPr>
                        <a:t>~ 1 h </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364379769"/>
                  </a:ext>
                </a:extLst>
              </a:tr>
              <a:tr h="0">
                <a:tc>
                  <a:txBody>
                    <a:bodyPr/>
                    <a:lstStyle/>
                    <a:p>
                      <a:pPr algn="ctr" fontAlgn="base"/>
                      <a:r>
                        <a:rPr lang="en-US" b="1">
                          <a:effectLst/>
                        </a:rPr>
                        <a:t>100</a:t>
                      </a:r>
                    </a:p>
                  </a:txBody>
                  <a:tcPr marL="38100" marR="38100" marT="44196" marB="4419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50" b="0" dirty="0">
                          <a:effectLst/>
                        </a:rPr>
                        <a:t>20 sec</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50" b="0">
                          <a:effectLst/>
                        </a:rPr>
                        <a:t>~ 1.8 h</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35679173"/>
                  </a:ext>
                </a:extLst>
              </a:tr>
              <a:tr h="0">
                <a:tc>
                  <a:txBody>
                    <a:bodyPr/>
                    <a:lstStyle/>
                    <a:p>
                      <a:pPr algn="ctr" fontAlgn="base"/>
                      <a:r>
                        <a:rPr lang="en-US" b="1">
                          <a:effectLst/>
                        </a:rPr>
                        <a:t>10^6 </a:t>
                      </a:r>
                    </a:p>
                  </a:txBody>
                  <a:tcPr marL="38100" marR="38100" marT="44196" marB="4419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50" b="0">
                          <a:effectLst/>
                        </a:rPr>
                        <a:t>~ 55.5 h</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50" b="0" dirty="0">
                          <a:effectLst/>
                        </a:rPr>
                        <a:t>~ 5.5 h</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606084729"/>
                  </a:ext>
                </a:extLst>
              </a:tr>
              <a:tr h="0">
                <a:tc>
                  <a:txBody>
                    <a:bodyPr/>
                    <a:lstStyle/>
                    <a:p>
                      <a:pPr algn="ctr" fontAlgn="base"/>
                      <a:r>
                        <a:rPr lang="en-US" b="1">
                          <a:effectLst/>
                        </a:rPr>
                        <a:t>10^9</a:t>
                      </a:r>
                    </a:p>
                  </a:txBody>
                  <a:tcPr marL="38100" marR="38100" marT="44196" marB="4419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50" b="0">
                          <a:effectLst/>
                        </a:rPr>
                        <a:t>~ 6.3 years </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50" b="0" dirty="0">
                          <a:effectLst/>
                        </a:rPr>
                        <a:t>~ 8.3 h</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385532058"/>
                  </a:ext>
                </a:extLst>
              </a:tr>
            </a:tbl>
          </a:graphicData>
        </a:graphic>
      </p:graphicFrame>
    </p:spTree>
    <p:extLst>
      <p:ext uri="{BB962C8B-B14F-4D97-AF65-F5344CB8AC3E}">
        <p14:creationId xmlns:p14="http://schemas.microsoft.com/office/powerpoint/2010/main" val="3857226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Asymptotic Notations</a:t>
            </a:r>
            <a:endParaRPr lang="en-US" dirty="0"/>
          </a:p>
        </p:txBody>
      </p:sp>
      <p:sp>
        <p:nvSpPr>
          <p:cNvPr id="3" name="Content Placeholder 2"/>
          <p:cNvSpPr>
            <a:spLocks noGrp="1"/>
          </p:cNvSpPr>
          <p:nvPr>
            <p:ph idx="1"/>
          </p:nvPr>
        </p:nvSpPr>
        <p:spPr/>
        <p:txBody>
          <a:bodyPr>
            <a:normAutofit lnSpcReduction="10000"/>
          </a:bodyPr>
          <a:lstStyle/>
          <a:p>
            <a:r>
              <a:rPr lang="en-US" dirty="0"/>
              <a:t>Asymptotic notation of an algorithm is a mathematical representation of its complexity provides an understanding of how an algorithm performs with respect to input size.</a:t>
            </a:r>
          </a:p>
          <a:p>
            <a:r>
              <a:rPr lang="en-US" dirty="0"/>
              <a:t>In asymptotic notation, when we want to represent the complexity of an algorithm, we use only the most significant terms in the complexity of that algorithm and ignore least significant terms in the complexity of that algorithm (Here complexity can be Space Complexity or Time Complexity).</a:t>
            </a:r>
          </a:p>
          <a:p>
            <a:r>
              <a:rPr lang="en-US" dirty="0"/>
              <a:t>This gives us an approximation of the complexity of the algorithm.</a:t>
            </a:r>
          </a:p>
          <a:p>
            <a:r>
              <a:rPr lang="en-US" dirty="0"/>
              <a:t>Ignores lots of (machine dependent) details, concentrate on the bigger picture.</a:t>
            </a:r>
          </a:p>
          <a:p>
            <a:endParaRPr lang="en-US" dirty="0"/>
          </a:p>
          <a:p>
            <a:endParaRPr lang="en-US" dirty="0"/>
          </a:p>
        </p:txBody>
      </p:sp>
    </p:spTree>
    <p:extLst>
      <p:ext uri="{BB962C8B-B14F-4D97-AF65-F5344CB8AC3E}">
        <p14:creationId xmlns:p14="http://schemas.microsoft.com/office/powerpoint/2010/main" val="1692211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asymptotic notation</a:t>
            </a:r>
          </a:p>
        </p:txBody>
      </p:sp>
      <p:sp>
        <p:nvSpPr>
          <p:cNvPr id="3" name="Content Placeholder 2"/>
          <p:cNvSpPr>
            <a:spLocks noGrp="1"/>
          </p:cNvSpPr>
          <p:nvPr>
            <p:ph idx="1"/>
          </p:nvPr>
        </p:nvSpPr>
        <p:spPr/>
        <p:txBody>
          <a:bodyPr>
            <a:normAutofit/>
          </a:bodyPr>
          <a:lstStyle/>
          <a:p>
            <a:pPr fontAlgn="base"/>
            <a:r>
              <a:rPr lang="en-US" dirty="0"/>
              <a:t>Here's a list of functions in asymptotic notation that we often encounter when analyzing algorithms, ordered by slowest to fastest growing:</a:t>
            </a:r>
          </a:p>
          <a:p>
            <a:pPr marL="0" indent="0">
              <a:buNone/>
            </a:pPr>
            <a:endParaRPr lang="en-US" dirty="0"/>
          </a:p>
        </p:txBody>
      </p:sp>
      <p:pic>
        <p:nvPicPr>
          <p:cNvPr id="4" name="Picture 3"/>
          <p:cNvPicPr>
            <a:picLocks noChangeAspect="1"/>
          </p:cNvPicPr>
          <p:nvPr/>
        </p:nvPicPr>
        <p:blipFill>
          <a:blip r:embed="rId2"/>
          <a:stretch>
            <a:fillRect/>
          </a:stretch>
        </p:blipFill>
        <p:spPr>
          <a:xfrm>
            <a:off x="1144873" y="3009899"/>
            <a:ext cx="2003061" cy="3689849"/>
          </a:xfrm>
          <a:prstGeom prst="rect">
            <a:avLst/>
          </a:prstGeom>
        </p:spPr>
      </p:pic>
      <p:pic>
        <p:nvPicPr>
          <p:cNvPr id="5" name="Picture 4"/>
          <p:cNvPicPr>
            <a:picLocks noChangeAspect="1"/>
          </p:cNvPicPr>
          <p:nvPr/>
        </p:nvPicPr>
        <p:blipFill>
          <a:blip r:embed="rId3"/>
          <a:stretch>
            <a:fillRect/>
          </a:stretch>
        </p:blipFill>
        <p:spPr>
          <a:xfrm>
            <a:off x="4082086" y="2890056"/>
            <a:ext cx="7667956" cy="2926128"/>
          </a:xfrm>
          <a:prstGeom prst="rect">
            <a:avLst/>
          </a:prstGeom>
        </p:spPr>
      </p:pic>
    </p:spTree>
    <p:extLst>
      <p:ext uri="{BB962C8B-B14F-4D97-AF65-F5344CB8AC3E}">
        <p14:creationId xmlns:p14="http://schemas.microsoft.com/office/powerpoint/2010/main" val="591676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Notations</a:t>
            </a:r>
          </a:p>
        </p:txBody>
      </p:sp>
      <p:sp>
        <p:nvSpPr>
          <p:cNvPr id="3" name="Content Placeholder 2"/>
          <p:cNvSpPr>
            <a:spLocks noGrp="1"/>
          </p:cNvSpPr>
          <p:nvPr>
            <p:ph idx="1"/>
          </p:nvPr>
        </p:nvSpPr>
        <p:spPr/>
        <p:txBody>
          <a:bodyPr/>
          <a:lstStyle/>
          <a:p>
            <a:r>
              <a:rPr lang="en-US" dirty="0"/>
              <a:t>Majorly, we use THREE types of Asymptotic Notations and those are as follows:</a:t>
            </a:r>
          </a:p>
          <a:p>
            <a:pPr marL="0" indent="0">
              <a:buNone/>
            </a:pPr>
            <a:r>
              <a:rPr lang="en-US" dirty="0"/>
              <a:t>Big - Oh (O)</a:t>
            </a:r>
          </a:p>
          <a:p>
            <a:pPr marL="0" indent="0">
              <a:buNone/>
            </a:pPr>
            <a:r>
              <a:rPr lang="en-US" dirty="0"/>
              <a:t>Big - Omega (Ω)</a:t>
            </a:r>
          </a:p>
          <a:p>
            <a:pPr marL="0" indent="0">
              <a:buNone/>
            </a:pPr>
            <a:r>
              <a:rPr lang="en-US" dirty="0"/>
              <a:t>Big - Theta (Θ)</a:t>
            </a:r>
          </a:p>
        </p:txBody>
      </p:sp>
    </p:spTree>
    <p:extLst>
      <p:ext uri="{BB962C8B-B14F-4D97-AF65-F5344CB8AC3E}">
        <p14:creationId xmlns:p14="http://schemas.microsoft.com/office/powerpoint/2010/main" val="3425844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Big - Oh Notation (O)</a:t>
            </a:r>
            <a:endParaRPr lang="en-US" dirty="0"/>
          </a:p>
        </p:txBody>
      </p:sp>
      <p:sp>
        <p:nvSpPr>
          <p:cNvPr id="3" name="Content Placeholder 2"/>
          <p:cNvSpPr>
            <a:spLocks noGrp="1"/>
          </p:cNvSpPr>
          <p:nvPr>
            <p:ph idx="1"/>
          </p:nvPr>
        </p:nvSpPr>
        <p:spPr/>
        <p:txBody>
          <a:bodyPr>
            <a:normAutofit lnSpcReduction="10000"/>
          </a:bodyPr>
          <a:lstStyle/>
          <a:p>
            <a:r>
              <a:rPr lang="en-US" dirty="0"/>
              <a:t>Big - Oh notation is used to define the upper bound of an algorithm in terms of Time Complexity.</a:t>
            </a:r>
          </a:p>
          <a:p>
            <a:r>
              <a:rPr lang="en-US" dirty="0"/>
              <a:t>Big - Oh notation always indicates the maximum time required by an algorithm for all input values. That means Big - Oh notation describes the worst case of an algorithm time complexity.</a:t>
            </a:r>
          </a:p>
          <a:p>
            <a:pPr marL="0" indent="0">
              <a:buNone/>
            </a:pPr>
            <a:endParaRPr lang="en-US" b="1" dirty="0"/>
          </a:p>
          <a:p>
            <a:pPr marL="0" indent="0">
              <a:buNone/>
            </a:pPr>
            <a:r>
              <a:rPr lang="en-US" b="1" dirty="0"/>
              <a:t>Consider function f(n) as time complexity of an algorithm and g(n) is the most significant term. </a:t>
            </a:r>
          </a:p>
          <a:p>
            <a:pPr marL="0" indent="0">
              <a:buNone/>
            </a:pPr>
            <a:r>
              <a:rPr lang="en-US" b="1" dirty="0"/>
              <a:t>If f(n) &lt;= C g(n) for all n &gt;= n</a:t>
            </a:r>
            <a:r>
              <a:rPr lang="en-US" b="1" baseline="-25000" dirty="0"/>
              <a:t>0</a:t>
            </a:r>
            <a:r>
              <a:rPr lang="en-US" b="1" dirty="0"/>
              <a:t>, C &gt; 0 and n</a:t>
            </a:r>
            <a:r>
              <a:rPr lang="en-US" b="1" baseline="-25000" dirty="0"/>
              <a:t>0</a:t>
            </a:r>
            <a:r>
              <a:rPr lang="en-US" b="1" dirty="0"/>
              <a:t> &gt;= 1. Then we can represent f(n) as O(g(n)).</a:t>
            </a:r>
            <a:endParaRPr lang="en-US" dirty="0"/>
          </a:p>
        </p:txBody>
      </p:sp>
    </p:spTree>
    <p:extLst>
      <p:ext uri="{BB962C8B-B14F-4D97-AF65-F5344CB8AC3E}">
        <p14:creationId xmlns:p14="http://schemas.microsoft.com/office/powerpoint/2010/main" val="396379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295650" y="1886744"/>
            <a:ext cx="5600700" cy="4229100"/>
          </a:xfrm>
          <a:prstGeom prst="rect">
            <a:avLst/>
          </a:prstGeom>
        </p:spPr>
      </p:pic>
    </p:spTree>
    <p:extLst>
      <p:ext uri="{BB962C8B-B14F-4D97-AF65-F5344CB8AC3E}">
        <p14:creationId xmlns:p14="http://schemas.microsoft.com/office/powerpoint/2010/main" val="3158444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endParaRPr lang="en-US" dirty="0"/>
          </a:p>
        </p:txBody>
      </p:sp>
      <p:sp>
        <p:nvSpPr>
          <p:cNvPr id="3" name="Content Placeholder 2"/>
          <p:cNvSpPr>
            <a:spLocks noGrp="1"/>
          </p:cNvSpPr>
          <p:nvPr>
            <p:ph idx="1"/>
          </p:nvPr>
        </p:nvSpPr>
        <p:spPr/>
        <p:txBody>
          <a:bodyPr/>
          <a:lstStyle/>
          <a:p>
            <a:pPr marL="0" indent="0">
              <a:buNone/>
            </a:pPr>
            <a:r>
              <a:rPr lang="en-US" dirty="0"/>
              <a:t>Consider the following f(n) and g(n)...</a:t>
            </a:r>
            <a:br>
              <a:rPr lang="en-US" dirty="0"/>
            </a:br>
            <a:r>
              <a:rPr lang="en-US" b="1" dirty="0"/>
              <a:t>f(n) = 3n + 2</a:t>
            </a:r>
            <a:br>
              <a:rPr lang="en-US" b="1" dirty="0"/>
            </a:br>
            <a:r>
              <a:rPr lang="en-US" b="1" dirty="0"/>
              <a:t>g(n) = n</a:t>
            </a:r>
            <a:br>
              <a:rPr lang="en-US" dirty="0"/>
            </a:br>
            <a:r>
              <a:rPr lang="en-US" dirty="0"/>
              <a:t>If we want to represent </a:t>
            </a:r>
            <a:r>
              <a:rPr lang="en-US" b="1" dirty="0"/>
              <a:t>f(n)</a:t>
            </a:r>
            <a:r>
              <a:rPr lang="en-US" dirty="0"/>
              <a:t> as </a:t>
            </a:r>
            <a:r>
              <a:rPr lang="en-US" b="1" dirty="0"/>
              <a:t>O(g(n))</a:t>
            </a:r>
            <a:r>
              <a:rPr lang="en-US" dirty="0"/>
              <a:t> then it must satisfy </a:t>
            </a:r>
            <a:r>
              <a:rPr lang="en-US" b="1" dirty="0"/>
              <a:t>f(n) &lt;= C g(n)</a:t>
            </a:r>
            <a:r>
              <a:rPr lang="en-US" dirty="0"/>
              <a:t> for all values of </a:t>
            </a:r>
            <a:r>
              <a:rPr lang="en-US" b="1" dirty="0"/>
              <a:t>C &gt; 0</a:t>
            </a:r>
            <a:r>
              <a:rPr lang="en-US" dirty="0"/>
              <a:t> and </a:t>
            </a:r>
            <a:r>
              <a:rPr lang="en-US" b="1" dirty="0"/>
              <a:t>n</a:t>
            </a:r>
            <a:r>
              <a:rPr lang="en-US" b="1" baseline="-25000" dirty="0"/>
              <a:t>0</a:t>
            </a:r>
            <a:r>
              <a:rPr lang="en-US" b="1" dirty="0"/>
              <a:t>&gt;= 1</a:t>
            </a:r>
            <a:br>
              <a:rPr lang="en-US" dirty="0"/>
            </a:br>
            <a:r>
              <a:rPr lang="en-US" dirty="0"/>
              <a:t>f(n) &lt;= C g(n)</a:t>
            </a:r>
            <a:br>
              <a:rPr lang="en-US" dirty="0"/>
            </a:br>
            <a:r>
              <a:rPr lang="en-US" dirty="0"/>
              <a:t>⇒3n + 2 &lt;= C n</a:t>
            </a:r>
            <a:br>
              <a:rPr lang="en-US" dirty="0"/>
            </a:br>
            <a:r>
              <a:rPr lang="en-US" dirty="0"/>
              <a:t>Above condition is always TRUE for all values of </a:t>
            </a:r>
            <a:r>
              <a:rPr lang="en-US" b="1" dirty="0"/>
              <a:t>C = 4</a:t>
            </a:r>
            <a:r>
              <a:rPr lang="en-US" dirty="0"/>
              <a:t> and </a:t>
            </a:r>
            <a:r>
              <a:rPr lang="en-US" b="1" dirty="0"/>
              <a:t>n &gt;= 2</a:t>
            </a:r>
            <a:r>
              <a:rPr lang="en-US" dirty="0"/>
              <a:t>.</a:t>
            </a:r>
            <a:br>
              <a:rPr lang="en-US" dirty="0"/>
            </a:br>
            <a:r>
              <a:rPr lang="en-US" dirty="0"/>
              <a:t>By using Big - Oh notation we can represent the time complexity as:</a:t>
            </a:r>
            <a:br>
              <a:rPr lang="en-US" dirty="0"/>
            </a:br>
            <a:r>
              <a:rPr lang="en-US" b="1" dirty="0"/>
              <a:t>3n + 2 = O(n)</a:t>
            </a:r>
            <a:endParaRPr lang="en-US" dirty="0"/>
          </a:p>
        </p:txBody>
      </p:sp>
    </p:spTree>
    <p:extLst>
      <p:ext uri="{BB962C8B-B14F-4D97-AF65-F5344CB8AC3E}">
        <p14:creationId xmlns:p14="http://schemas.microsoft.com/office/powerpoint/2010/main" val="1457388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2"/>
          <a:stretch>
            <a:fillRect/>
          </a:stretch>
        </p:blipFill>
        <p:spPr>
          <a:xfrm>
            <a:off x="1663937" y="1948722"/>
            <a:ext cx="9826648" cy="3537678"/>
          </a:xfrm>
          <a:prstGeom prst="rect">
            <a:avLst/>
          </a:prstGeom>
        </p:spPr>
      </p:pic>
    </p:spTree>
    <p:extLst>
      <p:ext uri="{BB962C8B-B14F-4D97-AF65-F5344CB8AC3E}">
        <p14:creationId xmlns:p14="http://schemas.microsoft.com/office/powerpoint/2010/main" val="423824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86225" y="764499"/>
            <a:ext cx="8372410" cy="1903751"/>
          </a:xfrm>
          <a:prstGeom prst="rect">
            <a:avLst/>
          </a:prstGeom>
        </p:spPr>
      </p:pic>
      <p:pic>
        <p:nvPicPr>
          <p:cNvPr id="5" name="Picture 4"/>
          <p:cNvPicPr>
            <a:picLocks noChangeAspect="1"/>
          </p:cNvPicPr>
          <p:nvPr/>
        </p:nvPicPr>
        <p:blipFill>
          <a:blip r:embed="rId3"/>
          <a:stretch>
            <a:fillRect/>
          </a:stretch>
        </p:blipFill>
        <p:spPr>
          <a:xfrm>
            <a:off x="120897" y="3105461"/>
            <a:ext cx="11467150" cy="1991195"/>
          </a:xfrm>
          <a:prstGeom prst="rect">
            <a:avLst/>
          </a:prstGeom>
        </p:spPr>
      </p:pic>
    </p:spTree>
    <p:extLst>
      <p:ext uri="{BB962C8B-B14F-4D97-AF65-F5344CB8AC3E}">
        <p14:creationId xmlns:p14="http://schemas.microsoft.com/office/powerpoint/2010/main" val="3515197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Properties of an Algorithm</a:t>
            </a:r>
            <a:endParaRPr lang="en-US" dirty="0"/>
          </a:p>
        </p:txBody>
      </p:sp>
      <p:sp>
        <p:nvSpPr>
          <p:cNvPr id="3" name="Content Placeholder 2"/>
          <p:cNvSpPr>
            <a:spLocks noGrp="1"/>
          </p:cNvSpPr>
          <p:nvPr>
            <p:ph idx="1"/>
          </p:nvPr>
        </p:nvSpPr>
        <p:spPr/>
        <p:txBody>
          <a:bodyPr/>
          <a:lstStyle/>
          <a:p>
            <a:r>
              <a:rPr lang="en-US" dirty="0"/>
              <a:t>Input: The inputs of the algorithm are defined and specific for the type of algorithm that is being used.</a:t>
            </a:r>
          </a:p>
          <a:p>
            <a:r>
              <a:rPr lang="en-US" dirty="0"/>
              <a:t>Output: The outputs are specifically related to the inputs.</a:t>
            </a:r>
          </a:p>
          <a:p>
            <a:r>
              <a:rPr lang="en-US" dirty="0"/>
              <a:t>Definiteness: The steps in the algorithm are very clear and detailed. There is no ambiguousness in the steps.</a:t>
            </a:r>
          </a:p>
          <a:p>
            <a:r>
              <a:rPr lang="en-US" dirty="0"/>
              <a:t>Effectiveness: The steps in the algorithm are doable, not redundant, and provide results desired.</a:t>
            </a:r>
          </a:p>
          <a:p>
            <a:r>
              <a:rPr lang="en-US" dirty="0"/>
              <a:t>Finiteness: The algorithm has an end to the number of steps it follows.</a:t>
            </a:r>
          </a:p>
          <a:p>
            <a:endParaRPr lang="en-US" dirty="0"/>
          </a:p>
        </p:txBody>
      </p:sp>
    </p:spTree>
    <p:extLst>
      <p:ext uri="{BB962C8B-B14F-4D97-AF65-F5344CB8AC3E}">
        <p14:creationId xmlns:p14="http://schemas.microsoft.com/office/powerpoint/2010/main" val="2909109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a:t>
            </a:r>
          </a:p>
        </p:txBody>
      </p:sp>
      <p:sp>
        <p:nvSpPr>
          <p:cNvPr id="3" name="Content Placeholder 2"/>
          <p:cNvSpPr>
            <a:spLocks noGrp="1"/>
          </p:cNvSpPr>
          <p:nvPr>
            <p:ph idx="1"/>
          </p:nvPr>
        </p:nvSpPr>
        <p:spPr/>
        <p:txBody>
          <a:bodyPr/>
          <a:lstStyle/>
          <a:p>
            <a:pPr marL="514350" indent="-514350">
              <a:buAutoNum type="arabicPeriod"/>
            </a:pPr>
            <a:r>
              <a:rPr lang="en-US" b="1" dirty="0"/>
              <a:t>What is the time, and space complexity of </a:t>
            </a:r>
            <a:r>
              <a:rPr lang="en-US" dirty="0"/>
              <a:t>the </a:t>
            </a:r>
            <a:r>
              <a:rPr lang="en-US" b="1" dirty="0"/>
              <a:t>following code:</a:t>
            </a:r>
            <a:r>
              <a:rPr lang="en-US" dirty="0"/>
              <a:t> </a:t>
            </a:r>
          </a:p>
          <a:p>
            <a:pPr marL="0" indent="0">
              <a:buNone/>
            </a:pPr>
            <a:endParaRPr lang="en-US" dirty="0"/>
          </a:p>
          <a:p>
            <a:pPr marL="0" indent="0" fontAlgn="base">
              <a:buNone/>
            </a:pPr>
            <a:r>
              <a:rPr lang="pt-BR" b="1" dirty="0"/>
              <a:t>Options:</a:t>
            </a:r>
            <a:r>
              <a:rPr lang="pt-BR" dirty="0"/>
              <a:t> </a:t>
            </a:r>
            <a:br>
              <a:rPr lang="pt-BR" dirty="0"/>
            </a:br>
            <a:r>
              <a:rPr lang="pt-BR" dirty="0"/>
              <a:t> </a:t>
            </a:r>
          </a:p>
          <a:p>
            <a:pPr marL="0" indent="0" fontAlgn="base">
              <a:buNone/>
            </a:pPr>
            <a:r>
              <a:rPr lang="pt-BR" dirty="0"/>
              <a:t>1. O(N * M) time, O(1) space</a:t>
            </a:r>
          </a:p>
          <a:p>
            <a:pPr marL="0" indent="0" fontAlgn="base">
              <a:buNone/>
            </a:pPr>
            <a:r>
              <a:rPr lang="pt-BR" dirty="0"/>
              <a:t>2. O(N + M) time, O(N + M) space</a:t>
            </a:r>
          </a:p>
          <a:p>
            <a:pPr marL="0" indent="0" fontAlgn="base">
              <a:buNone/>
            </a:pPr>
            <a:r>
              <a:rPr lang="pt-BR" dirty="0"/>
              <a:t>3. O(N + M) time, O(1) space</a:t>
            </a:r>
          </a:p>
          <a:p>
            <a:pPr marL="0" indent="0" fontAlgn="base">
              <a:buNone/>
            </a:pPr>
            <a:r>
              <a:rPr lang="pt-BR" dirty="0"/>
              <a:t>4. O(N * M) time, O(N + M) space</a:t>
            </a:r>
          </a:p>
          <a:p>
            <a:pPr marL="0" indent="0">
              <a:buNone/>
            </a:pPr>
            <a:endParaRPr lang="en-US" dirty="0"/>
          </a:p>
          <a:p>
            <a:pPr marL="514350" indent="-514350">
              <a:buAutoNum type="arabicPeriod"/>
            </a:pPr>
            <a:endParaRPr lang="en-US" dirty="0"/>
          </a:p>
        </p:txBody>
      </p:sp>
      <p:sp>
        <p:nvSpPr>
          <p:cNvPr id="4" name="Rectangle 3"/>
          <p:cNvSpPr/>
          <p:nvPr/>
        </p:nvSpPr>
        <p:spPr>
          <a:xfrm>
            <a:off x="7080354" y="2959477"/>
            <a:ext cx="3222885" cy="20836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int</a:t>
            </a:r>
            <a:r>
              <a:rPr lang="en-US" dirty="0"/>
              <a:t> a = 0, b = 0;</a:t>
            </a:r>
          </a:p>
          <a:p>
            <a:pPr algn="ctr"/>
            <a:r>
              <a:rPr lang="en-US" dirty="0"/>
              <a:t>for (</a:t>
            </a:r>
            <a:r>
              <a:rPr lang="en-US" dirty="0" err="1"/>
              <a:t>i</a:t>
            </a:r>
            <a:r>
              <a:rPr lang="en-US" dirty="0"/>
              <a:t> = 0; </a:t>
            </a:r>
            <a:r>
              <a:rPr lang="en-US" dirty="0" err="1"/>
              <a:t>i</a:t>
            </a:r>
            <a:r>
              <a:rPr lang="en-US" dirty="0"/>
              <a:t> &lt; N; </a:t>
            </a:r>
            <a:r>
              <a:rPr lang="en-US" dirty="0" err="1"/>
              <a:t>i</a:t>
            </a:r>
            <a:r>
              <a:rPr lang="en-US" dirty="0"/>
              <a:t>++) {</a:t>
            </a:r>
          </a:p>
          <a:p>
            <a:pPr algn="ctr"/>
            <a:r>
              <a:rPr lang="en-US" dirty="0"/>
              <a:t>	a = a + rand();</a:t>
            </a:r>
          </a:p>
          <a:p>
            <a:pPr algn="ctr"/>
            <a:r>
              <a:rPr lang="en-US" dirty="0"/>
              <a:t>}</a:t>
            </a:r>
          </a:p>
          <a:p>
            <a:pPr algn="ctr"/>
            <a:r>
              <a:rPr lang="en-US" dirty="0"/>
              <a:t>for (j = 0; j &lt; M; </a:t>
            </a:r>
            <a:r>
              <a:rPr lang="en-US" dirty="0" err="1"/>
              <a:t>j++</a:t>
            </a:r>
            <a:r>
              <a:rPr lang="en-US" dirty="0"/>
              <a:t>) {</a:t>
            </a:r>
          </a:p>
          <a:p>
            <a:pPr algn="ctr"/>
            <a:r>
              <a:rPr lang="en-US" dirty="0"/>
              <a:t>	b = b + rand();</a:t>
            </a:r>
          </a:p>
          <a:p>
            <a:pPr algn="ctr"/>
            <a:r>
              <a:rPr lang="en-US" dirty="0"/>
              <a:t>}</a:t>
            </a:r>
          </a:p>
          <a:p>
            <a:pPr algn="ctr"/>
            <a:endParaRPr lang="en-US" dirty="0"/>
          </a:p>
        </p:txBody>
      </p:sp>
    </p:spTree>
    <p:extLst>
      <p:ext uri="{BB962C8B-B14F-4D97-AF65-F5344CB8AC3E}">
        <p14:creationId xmlns:p14="http://schemas.microsoft.com/office/powerpoint/2010/main" val="3219591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b="1" dirty="0"/>
              <a:t>Explanation:</a:t>
            </a:r>
            <a:r>
              <a:rPr lang="en-US" dirty="0"/>
              <a:t> The first loop is O(N) and the second loop is O(M). Since</a:t>
            </a:r>
            <a:r>
              <a:rPr lang="en-US" b="1" dirty="0"/>
              <a:t> N </a:t>
            </a:r>
            <a:r>
              <a:rPr lang="en-US" dirty="0"/>
              <a:t>and</a:t>
            </a:r>
            <a:r>
              <a:rPr lang="en-US" b="1" dirty="0"/>
              <a:t> M</a:t>
            </a:r>
            <a:r>
              <a:rPr lang="en-US" dirty="0"/>
              <a:t> are</a:t>
            </a:r>
            <a:r>
              <a:rPr lang="en-US" b="1" dirty="0"/>
              <a:t> independent variables</a:t>
            </a:r>
            <a:r>
              <a:rPr lang="en-US" dirty="0"/>
              <a:t>, so we can’t say which one is the leading term. Therefore </a:t>
            </a:r>
            <a:r>
              <a:rPr lang="en-US" b="1" dirty="0"/>
              <a:t>Time complexity </a:t>
            </a:r>
            <a:r>
              <a:rPr lang="en-US" dirty="0"/>
              <a:t>of the given problem will be </a:t>
            </a:r>
            <a:r>
              <a:rPr lang="en-US" b="1" dirty="0"/>
              <a:t>O(N+M).</a:t>
            </a:r>
            <a:br>
              <a:rPr lang="en-US" dirty="0"/>
            </a:br>
            <a:r>
              <a:rPr lang="en-US" dirty="0"/>
              <a:t>Since variables size does not depend on the size of the input, therefore  </a:t>
            </a:r>
            <a:r>
              <a:rPr lang="en-US" b="1" dirty="0"/>
              <a:t>Space Complexity </a:t>
            </a:r>
            <a:r>
              <a:rPr lang="en-US" dirty="0"/>
              <a:t>will be </a:t>
            </a:r>
            <a:r>
              <a:rPr lang="en-US" b="1" dirty="0"/>
              <a:t>constant or O(1)</a:t>
            </a:r>
            <a:endParaRPr lang="en-US" dirty="0"/>
          </a:p>
        </p:txBody>
      </p:sp>
      <p:sp>
        <p:nvSpPr>
          <p:cNvPr id="6" name="Rectangle 3"/>
          <p:cNvSpPr>
            <a:spLocks noChangeArrowheads="1"/>
          </p:cNvSpPr>
          <p:nvPr/>
        </p:nvSpPr>
        <p:spPr bwMode="auto">
          <a:xfrm>
            <a:off x="838200" y="1870856"/>
            <a:ext cx="3179164" cy="36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rPr>
              <a:t>3. O(N + M) time, O(1) space</a:t>
            </a:r>
            <a:r>
              <a:rPr kumimoji="0" lang="en-US" altLang="en-US" sz="16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549124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4852"/>
            <a:ext cx="10515600" cy="5952111"/>
          </a:xfrm>
        </p:spPr>
        <p:txBody>
          <a:bodyPr>
            <a:normAutofit lnSpcReduction="10000"/>
          </a:bodyPr>
          <a:lstStyle/>
          <a:p>
            <a:pPr marL="0" indent="0">
              <a:buNone/>
            </a:pPr>
            <a:r>
              <a:rPr lang="en-US" b="1" dirty="0"/>
              <a:t>2. What is the time complexity of </a:t>
            </a:r>
            <a:r>
              <a:rPr lang="en-US" dirty="0"/>
              <a:t>the </a:t>
            </a:r>
            <a:r>
              <a:rPr lang="en-US" b="1" dirty="0"/>
              <a:t>following code:</a:t>
            </a:r>
          </a:p>
          <a:p>
            <a:pPr marL="0" indent="0" fontAlgn="base">
              <a:buNone/>
            </a:pPr>
            <a:r>
              <a:rPr lang="pt-BR" b="1" dirty="0"/>
              <a:t>Options:</a:t>
            </a:r>
            <a:r>
              <a:rPr lang="pt-BR" dirty="0"/>
              <a:t> </a:t>
            </a:r>
            <a:br>
              <a:rPr lang="pt-BR" dirty="0"/>
            </a:br>
            <a:r>
              <a:rPr lang="pt-BR" dirty="0"/>
              <a:t> </a:t>
            </a:r>
          </a:p>
          <a:p>
            <a:pPr fontAlgn="base"/>
            <a:r>
              <a:rPr lang="pt-BR" dirty="0"/>
              <a:t>O(N)</a:t>
            </a:r>
          </a:p>
          <a:p>
            <a:pPr fontAlgn="base"/>
            <a:r>
              <a:rPr lang="pt-BR" dirty="0"/>
              <a:t>O(N*log(N))</a:t>
            </a:r>
          </a:p>
          <a:p>
            <a:pPr fontAlgn="base"/>
            <a:r>
              <a:rPr lang="pt-BR" dirty="0"/>
              <a:t>O(N * Sqrt(N))</a:t>
            </a:r>
          </a:p>
          <a:p>
            <a:pPr fontAlgn="base"/>
            <a:r>
              <a:rPr lang="pt-BR" dirty="0"/>
              <a:t>O(N*N)</a:t>
            </a:r>
          </a:p>
          <a:p>
            <a:pPr marL="0" indent="0" fontAlgn="base">
              <a:buNone/>
            </a:pPr>
            <a:r>
              <a:rPr lang="pt-BR" dirty="0"/>
              <a:t>Answer: O(N*N)</a:t>
            </a:r>
          </a:p>
          <a:p>
            <a:pPr marL="0" indent="0">
              <a:buNone/>
            </a:pPr>
            <a:r>
              <a:rPr lang="pt-BR" dirty="0"/>
              <a:t>The above code runs total no of times </a:t>
            </a:r>
            <a:br>
              <a:rPr lang="pt-BR" dirty="0"/>
            </a:br>
            <a:r>
              <a:rPr lang="pt-BR" dirty="0"/>
              <a:t>= N + (N – 1) + (N – 2) + … 1 + 0 </a:t>
            </a:r>
            <a:br>
              <a:rPr lang="pt-BR" dirty="0"/>
            </a:br>
            <a:r>
              <a:rPr lang="pt-BR" dirty="0"/>
              <a:t>= N * (N + 1) / 2 </a:t>
            </a:r>
            <a:br>
              <a:rPr lang="pt-BR" dirty="0"/>
            </a:br>
            <a:r>
              <a:rPr lang="pt-BR" dirty="0"/>
              <a:t>= 1/2 * N^2 + 1/2 * N </a:t>
            </a:r>
            <a:br>
              <a:rPr lang="pt-BR" dirty="0"/>
            </a:br>
            <a:r>
              <a:rPr lang="pt-BR" dirty="0"/>
              <a:t>O(N^2) times.</a:t>
            </a:r>
            <a:endParaRPr lang="en-US" dirty="0"/>
          </a:p>
        </p:txBody>
      </p:sp>
      <p:sp>
        <p:nvSpPr>
          <p:cNvPr id="4" name="Rectangle 3"/>
          <p:cNvSpPr/>
          <p:nvPr/>
        </p:nvSpPr>
        <p:spPr>
          <a:xfrm>
            <a:off x="8744261" y="584616"/>
            <a:ext cx="3327817" cy="21286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BR"/>
              <a:t>int a = 0;</a:t>
            </a:r>
          </a:p>
          <a:p>
            <a:pPr algn="ctr"/>
            <a:r>
              <a:rPr lang="pt-BR"/>
              <a:t>for (i = 0; i &lt; N; i++) {</a:t>
            </a:r>
          </a:p>
          <a:p>
            <a:pPr algn="ctr"/>
            <a:r>
              <a:rPr lang="pt-BR"/>
              <a:t>	for (j = N; j &gt; i; j--) {</a:t>
            </a:r>
          </a:p>
          <a:p>
            <a:pPr algn="ctr"/>
            <a:r>
              <a:rPr lang="pt-BR"/>
              <a:t>		a = a + i + j;</a:t>
            </a:r>
          </a:p>
          <a:p>
            <a:pPr algn="ctr"/>
            <a:r>
              <a:rPr lang="pt-BR"/>
              <a:t>	}</a:t>
            </a:r>
          </a:p>
          <a:p>
            <a:pPr algn="ctr"/>
            <a:r>
              <a:rPr lang="pt-BR"/>
              <a:t>}</a:t>
            </a:r>
            <a:endParaRPr lang="pt-BR" dirty="0"/>
          </a:p>
        </p:txBody>
      </p:sp>
    </p:spTree>
    <p:extLst>
      <p:ext uri="{BB962C8B-B14F-4D97-AF65-F5344CB8AC3E}">
        <p14:creationId xmlns:p14="http://schemas.microsoft.com/office/powerpoint/2010/main" val="3105959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9822"/>
            <a:ext cx="10515600" cy="6160957"/>
          </a:xfrm>
        </p:spPr>
        <p:txBody>
          <a:bodyPr>
            <a:normAutofit/>
          </a:bodyPr>
          <a:lstStyle/>
          <a:p>
            <a:pPr marL="0" indent="0">
              <a:buNone/>
            </a:pPr>
            <a:r>
              <a:rPr lang="en-US" b="1" dirty="0"/>
              <a:t>3. What is the time complexity of </a:t>
            </a:r>
            <a:r>
              <a:rPr lang="en-US" dirty="0"/>
              <a:t>the </a:t>
            </a:r>
            <a:r>
              <a:rPr lang="en-US" b="1" dirty="0"/>
              <a:t>following code:</a:t>
            </a:r>
            <a:r>
              <a:rPr lang="en-US" dirty="0"/>
              <a:t> </a:t>
            </a:r>
          </a:p>
          <a:p>
            <a:pPr marL="0" indent="0" fontAlgn="base">
              <a:buNone/>
            </a:pPr>
            <a:r>
              <a:rPr lang="pt-BR" b="1" dirty="0"/>
              <a:t>Options:</a:t>
            </a:r>
            <a:r>
              <a:rPr lang="pt-BR" dirty="0"/>
              <a:t> </a:t>
            </a:r>
          </a:p>
          <a:p>
            <a:pPr fontAlgn="base"/>
            <a:r>
              <a:rPr lang="pt-BR" dirty="0"/>
              <a:t>O(n)</a:t>
            </a:r>
          </a:p>
          <a:p>
            <a:pPr fontAlgn="base"/>
            <a:r>
              <a:rPr lang="pt-BR" dirty="0"/>
              <a:t>O(N log N)</a:t>
            </a:r>
          </a:p>
          <a:p>
            <a:pPr fontAlgn="base"/>
            <a:r>
              <a:rPr lang="pt-BR" dirty="0"/>
              <a:t>O(n^2)</a:t>
            </a:r>
          </a:p>
          <a:p>
            <a:pPr fontAlgn="base"/>
            <a:r>
              <a:rPr lang="pt-BR" dirty="0"/>
              <a:t>O(n^2Logn)</a:t>
            </a:r>
          </a:p>
        </p:txBody>
      </p:sp>
      <p:sp>
        <p:nvSpPr>
          <p:cNvPr id="4" name="Rectangle 3"/>
          <p:cNvSpPr/>
          <p:nvPr/>
        </p:nvSpPr>
        <p:spPr>
          <a:xfrm>
            <a:off x="8724276" y="764498"/>
            <a:ext cx="3072984" cy="22185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int</a:t>
            </a:r>
            <a:r>
              <a:rPr lang="en-US" dirty="0"/>
              <a:t> </a:t>
            </a:r>
            <a:r>
              <a:rPr lang="en-US" dirty="0" err="1"/>
              <a:t>i</a:t>
            </a:r>
            <a:r>
              <a:rPr lang="en-US" dirty="0"/>
              <a:t>, j, k = 0;</a:t>
            </a:r>
          </a:p>
          <a:p>
            <a:pPr algn="ctr"/>
            <a:r>
              <a:rPr lang="en-US" dirty="0"/>
              <a:t>for (</a:t>
            </a:r>
            <a:r>
              <a:rPr lang="en-US" dirty="0" err="1"/>
              <a:t>i</a:t>
            </a:r>
            <a:r>
              <a:rPr lang="en-US" dirty="0"/>
              <a:t> = n / 2; </a:t>
            </a:r>
            <a:r>
              <a:rPr lang="en-US" dirty="0" err="1"/>
              <a:t>i</a:t>
            </a:r>
            <a:r>
              <a:rPr lang="en-US" dirty="0"/>
              <a:t> &lt;= n; </a:t>
            </a:r>
            <a:r>
              <a:rPr lang="en-US" dirty="0" err="1"/>
              <a:t>i</a:t>
            </a:r>
            <a:r>
              <a:rPr lang="en-US" dirty="0"/>
              <a:t>++) {</a:t>
            </a:r>
          </a:p>
          <a:p>
            <a:pPr algn="ctr"/>
            <a:r>
              <a:rPr lang="en-US" dirty="0"/>
              <a:t>	for (j = 2; j &lt;= n; j = j * 2) {</a:t>
            </a:r>
          </a:p>
          <a:p>
            <a:pPr algn="ctr"/>
            <a:r>
              <a:rPr lang="en-US" dirty="0"/>
              <a:t>		k = k + n / 2;</a:t>
            </a:r>
          </a:p>
          <a:p>
            <a:pPr algn="ctr"/>
            <a:r>
              <a:rPr lang="en-US" dirty="0"/>
              <a:t>	}</a:t>
            </a:r>
          </a:p>
          <a:p>
            <a:pPr algn="ctr"/>
            <a:r>
              <a:rPr lang="en-US" dirty="0"/>
              <a:t>}</a:t>
            </a:r>
          </a:p>
          <a:p>
            <a:pPr algn="ctr"/>
            <a:endParaRPr lang="en-US" dirty="0"/>
          </a:p>
        </p:txBody>
      </p:sp>
    </p:spTree>
    <p:extLst>
      <p:ext uri="{BB962C8B-B14F-4D97-AF65-F5344CB8AC3E}">
        <p14:creationId xmlns:p14="http://schemas.microsoft.com/office/powerpoint/2010/main" val="26248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fontAlgn="base">
              <a:buNone/>
            </a:pPr>
            <a:r>
              <a:rPr lang="pt-BR" dirty="0"/>
              <a:t>Answer: O(N log N)</a:t>
            </a:r>
          </a:p>
          <a:p>
            <a:pPr marL="0" indent="0" fontAlgn="base">
              <a:buNone/>
            </a:pPr>
            <a:endParaRPr lang="pt-BR" dirty="0"/>
          </a:p>
          <a:p>
            <a:pPr marL="0" indent="0">
              <a:buNone/>
            </a:pPr>
            <a:r>
              <a:rPr lang="en-US" dirty="0"/>
              <a:t>Explanation: </a:t>
            </a:r>
            <a:r>
              <a:rPr lang="en-US" b="1" dirty="0"/>
              <a:t>Explanation:</a:t>
            </a:r>
            <a:r>
              <a:rPr lang="en-US" dirty="0"/>
              <a:t> If you notice, j keeps doubling till it is less than or equal to n. Several times, we can double a number till it is less than n would be log(n). </a:t>
            </a:r>
            <a:br>
              <a:rPr lang="en-US" dirty="0"/>
            </a:br>
            <a:r>
              <a:rPr lang="en-US" dirty="0"/>
              <a:t>Let’s take the examples here. </a:t>
            </a:r>
            <a:br>
              <a:rPr lang="en-US" dirty="0"/>
            </a:br>
            <a:r>
              <a:rPr lang="en-US" dirty="0"/>
              <a:t>for n = 16, j = 2, 4, 8, 16 </a:t>
            </a:r>
            <a:br>
              <a:rPr lang="en-US" dirty="0"/>
            </a:br>
            <a:r>
              <a:rPr lang="en-US" dirty="0"/>
              <a:t>for n = 32, j = 2, 4, 8, 16, 32 </a:t>
            </a:r>
            <a:br>
              <a:rPr lang="en-US" dirty="0"/>
            </a:br>
            <a:r>
              <a:rPr lang="en-US" dirty="0"/>
              <a:t>So, j would run for O(log n) steps. </a:t>
            </a:r>
            <a:br>
              <a:rPr lang="en-US" dirty="0"/>
            </a:br>
            <a:r>
              <a:rPr lang="en-US" dirty="0" err="1"/>
              <a:t>i</a:t>
            </a:r>
            <a:r>
              <a:rPr lang="en-US" dirty="0"/>
              <a:t> runs for n/2 steps. </a:t>
            </a:r>
            <a:br>
              <a:rPr lang="en-US" dirty="0"/>
            </a:br>
            <a:r>
              <a:rPr lang="en-US" dirty="0"/>
              <a:t>So, total steps = O(n/ 2 * log (n)) = </a:t>
            </a:r>
            <a:r>
              <a:rPr lang="en-US" b="1" dirty="0"/>
              <a:t>O(n*</a:t>
            </a:r>
            <a:r>
              <a:rPr lang="en-US" b="1" dirty="0" err="1"/>
              <a:t>logn</a:t>
            </a:r>
            <a:r>
              <a:rPr lang="en-US" b="1" dirty="0"/>
              <a:t>)</a:t>
            </a:r>
            <a:endParaRPr lang="en-US" dirty="0"/>
          </a:p>
        </p:txBody>
      </p:sp>
    </p:spTree>
    <p:extLst>
      <p:ext uri="{BB962C8B-B14F-4D97-AF65-F5344CB8AC3E}">
        <p14:creationId xmlns:p14="http://schemas.microsoft.com/office/powerpoint/2010/main" val="3759123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recursive relation, T(n), is a recursive function of integer n. </a:t>
                </a:r>
              </a:p>
              <a:p>
                <a:r>
                  <a:rPr lang="en-US" dirty="0"/>
                  <a:t>Like all recursive functions, it has recursive and base cases.</a:t>
                </a:r>
              </a:p>
              <a:p>
                <a:r>
                  <a:rPr lang="en-US" dirty="0"/>
                  <a:t>Used to find out the time complexity of an algorithm.</a:t>
                </a:r>
              </a:p>
              <a:p>
                <a:pPr marL="0" indent="0">
                  <a:buNone/>
                </a:pPr>
                <a:endParaRPr lang="en-US" dirty="0"/>
              </a:p>
              <a:p>
                <a:pPr marL="0" indent="0">
                  <a:buNone/>
                </a:pPr>
                <a:r>
                  <a:rPr lang="en-US" dirty="0"/>
                  <a:t>      T(n)=</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=1</m:t>
                            </m:r>
                          </m:e>
                          <m:e>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e>
                            </m:d>
                            <m:r>
                              <a:rPr lang="en-US" b="0" i="1" smtClean="0">
                                <a:latin typeface="Cambria Math" panose="02040503050406030204" pitchFamily="18" charset="0"/>
                              </a:rPr>
                              <m:t>+</m:t>
                            </m:r>
                            <m:r>
                              <a:rPr lang="en-US" b="0" i="1" smtClean="0">
                                <a:latin typeface="Cambria Math" panose="02040503050406030204" pitchFamily="18" charset="0"/>
                              </a:rPr>
                              <m:t>𝑏𝑛</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e>
                        </m:eqArr>
                      </m:e>
                    </m:d>
                    <m:r>
                      <a:rPr lang="en-US" b="0" i="1" smtClean="0">
                        <a:latin typeface="Cambria Math" panose="02040503050406030204" pitchFamily="18" charset="0"/>
                      </a:rPr>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051769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Recurrence Relation</a:t>
            </a:r>
          </a:p>
        </p:txBody>
      </p:sp>
      <p:sp>
        <p:nvSpPr>
          <p:cNvPr id="4" name="object 3"/>
          <p:cNvSpPr txBox="1">
            <a:spLocks noGrp="1"/>
          </p:cNvSpPr>
          <p:nvPr>
            <p:ph idx="1"/>
          </p:nvPr>
        </p:nvSpPr>
        <p:spPr>
          <a:xfrm>
            <a:off x="838200" y="1825625"/>
            <a:ext cx="10515600" cy="3257943"/>
          </a:xfrm>
          <a:prstGeom prst="rect">
            <a:avLst/>
          </a:prstGeom>
        </p:spPr>
        <p:txBody>
          <a:bodyPr vert="horz" wrap="square" lIns="0" tIns="104775" rIns="0" bIns="0" rtlCol="0">
            <a:spAutoFit/>
          </a:bodyPr>
          <a:lstStyle/>
          <a:p>
            <a:pPr marL="382270" indent="-344805">
              <a:lnSpc>
                <a:spcPct val="100000"/>
              </a:lnSpc>
              <a:spcBef>
                <a:spcPts val="825"/>
              </a:spcBef>
              <a:buSzPct val="75000"/>
              <a:buFont typeface="Wingdings"/>
              <a:buChar char=""/>
              <a:tabLst>
                <a:tab pos="382270" algn="l"/>
                <a:tab pos="382905" algn="l"/>
              </a:tabLst>
            </a:pPr>
            <a:r>
              <a:rPr sz="2600" spc="-10" dirty="0">
                <a:solidFill>
                  <a:srgbClr val="003366"/>
                </a:solidFill>
                <a:latin typeface="Arial MT"/>
                <a:cs typeface="Arial MT"/>
              </a:rPr>
              <a:t>Example-1:</a:t>
            </a:r>
            <a:endParaRPr sz="2600" dirty="0">
              <a:latin typeface="Arial MT"/>
              <a:cs typeface="Arial MT"/>
            </a:endParaRPr>
          </a:p>
          <a:p>
            <a:pPr marL="781685" lvl="1" indent="-287020">
              <a:lnSpc>
                <a:spcPct val="100000"/>
              </a:lnSpc>
              <a:spcBef>
                <a:spcPts val="555"/>
              </a:spcBef>
              <a:buSzPct val="75000"/>
              <a:buChar char="–"/>
              <a:tabLst>
                <a:tab pos="781685" algn="l"/>
                <a:tab pos="782320" algn="l"/>
              </a:tabLst>
            </a:pPr>
            <a:r>
              <a:rPr sz="2000" spc="-10" dirty="0">
                <a:solidFill>
                  <a:srgbClr val="003366"/>
                </a:solidFill>
                <a:latin typeface="Arial MT"/>
                <a:cs typeface="Arial MT"/>
              </a:rPr>
              <a:t>Initial</a:t>
            </a:r>
            <a:r>
              <a:rPr sz="2000" spc="40" dirty="0">
                <a:solidFill>
                  <a:srgbClr val="003366"/>
                </a:solidFill>
                <a:latin typeface="Arial MT"/>
                <a:cs typeface="Arial MT"/>
              </a:rPr>
              <a:t> </a:t>
            </a:r>
            <a:r>
              <a:rPr sz="2000" spc="-10" dirty="0">
                <a:solidFill>
                  <a:srgbClr val="003366"/>
                </a:solidFill>
                <a:latin typeface="Arial MT"/>
                <a:cs typeface="Arial MT"/>
              </a:rPr>
              <a:t>condition</a:t>
            </a:r>
            <a:r>
              <a:rPr sz="2000" spc="25" dirty="0">
                <a:solidFill>
                  <a:srgbClr val="003366"/>
                </a:solidFill>
                <a:latin typeface="Arial MT"/>
                <a:cs typeface="Arial MT"/>
              </a:rPr>
              <a:t> </a:t>
            </a:r>
            <a:r>
              <a:rPr sz="2000" dirty="0">
                <a:solidFill>
                  <a:srgbClr val="003366"/>
                </a:solidFill>
                <a:latin typeface="Arial MT"/>
                <a:cs typeface="Arial MT"/>
              </a:rPr>
              <a:t>a</a:t>
            </a:r>
            <a:r>
              <a:rPr sz="2025" baseline="-20576" dirty="0">
                <a:solidFill>
                  <a:srgbClr val="003366"/>
                </a:solidFill>
                <a:latin typeface="Arial MT"/>
                <a:cs typeface="Arial MT"/>
              </a:rPr>
              <a:t>0</a:t>
            </a:r>
            <a:r>
              <a:rPr sz="2025" spc="240" baseline="-20576" dirty="0">
                <a:solidFill>
                  <a:srgbClr val="003366"/>
                </a:solidFill>
                <a:latin typeface="Arial MT"/>
                <a:cs typeface="Arial MT"/>
              </a:rPr>
              <a:t> </a:t>
            </a:r>
            <a:r>
              <a:rPr sz="2000" spc="-5" dirty="0">
                <a:solidFill>
                  <a:srgbClr val="003366"/>
                </a:solidFill>
                <a:latin typeface="Arial MT"/>
                <a:cs typeface="Arial MT"/>
              </a:rPr>
              <a:t>=</a:t>
            </a:r>
            <a:r>
              <a:rPr sz="2000" spc="5" dirty="0">
                <a:solidFill>
                  <a:srgbClr val="003366"/>
                </a:solidFill>
                <a:latin typeface="Arial MT"/>
                <a:cs typeface="Arial MT"/>
              </a:rPr>
              <a:t> </a:t>
            </a:r>
            <a:r>
              <a:rPr sz="2000" spc="-5" dirty="0">
                <a:solidFill>
                  <a:srgbClr val="003366"/>
                </a:solidFill>
                <a:latin typeface="Arial MT"/>
                <a:cs typeface="Arial MT"/>
              </a:rPr>
              <a:t>1</a:t>
            </a:r>
            <a:r>
              <a:rPr sz="2000" spc="-10" dirty="0">
                <a:solidFill>
                  <a:srgbClr val="003366"/>
                </a:solidFill>
                <a:latin typeface="Arial MT"/>
                <a:cs typeface="Arial MT"/>
              </a:rPr>
              <a:t> (BASE</a:t>
            </a:r>
            <a:r>
              <a:rPr sz="2000" spc="45" dirty="0">
                <a:solidFill>
                  <a:srgbClr val="003366"/>
                </a:solidFill>
                <a:latin typeface="Arial MT"/>
                <a:cs typeface="Arial MT"/>
              </a:rPr>
              <a:t> </a:t>
            </a:r>
            <a:r>
              <a:rPr sz="2000" spc="-10" dirty="0">
                <a:solidFill>
                  <a:srgbClr val="003366"/>
                </a:solidFill>
                <a:latin typeface="Arial MT"/>
                <a:cs typeface="Arial MT"/>
              </a:rPr>
              <a:t>CASE)</a:t>
            </a:r>
            <a:endParaRPr sz="2000" dirty="0">
              <a:latin typeface="Arial MT"/>
              <a:cs typeface="Arial MT"/>
            </a:endParaRPr>
          </a:p>
          <a:p>
            <a:pPr marL="781685" lvl="1" indent="-287020">
              <a:lnSpc>
                <a:spcPct val="100000"/>
              </a:lnSpc>
              <a:spcBef>
                <a:spcPts val="480"/>
              </a:spcBef>
              <a:buSzPct val="75000"/>
              <a:buChar char="–"/>
              <a:tabLst>
                <a:tab pos="781685" algn="l"/>
                <a:tab pos="782320" algn="l"/>
              </a:tabLst>
            </a:pPr>
            <a:r>
              <a:rPr sz="2000" spc="-5" dirty="0">
                <a:solidFill>
                  <a:srgbClr val="003366"/>
                </a:solidFill>
                <a:latin typeface="Arial MT"/>
                <a:cs typeface="Arial MT"/>
              </a:rPr>
              <a:t>Recursive</a:t>
            </a:r>
            <a:r>
              <a:rPr sz="2000" spc="30" dirty="0">
                <a:solidFill>
                  <a:srgbClr val="003366"/>
                </a:solidFill>
                <a:latin typeface="Arial MT"/>
                <a:cs typeface="Arial MT"/>
              </a:rPr>
              <a:t> </a:t>
            </a:r>
            <a:r>
              <a:rPr sz="2000" dirty="0">
                <a:solidFill>
                  <a:srgbClr val="003366"/>
                </a:solidFill>
                <a:latin typeface="Arial MT"/>
                <a:cs typeface="Arial MT"/>
              </a:rPr>
              <a:t>formula:</a:t>
            </a:r>
            <a:r>
              <a:rPr sz="2000" spc="-65" dirty="0">
                <a:solidFill>
                  <a:srgbClr val="003366"/>
                </a:solidFill>
                <a:latin typeface="Arial MT"/>
                <a:cs typeface="Arial MT"/>
              </a:rPr>
              <a:t> </a:t>
            </a:r>
            <a:r>
              <a:rPr sz="2000" spc="-5" dirty="0">
                <a:solidFill>
                  <a:srgbClr val="003366"/>
                </a:solidFill>
                <a:latin typeface="Arial MT"/>
                <a:cs typeface="Arial MT"/>
              </a:rPr>
              <a:t>a</a:t>
            </a:r>
            <a:r>
              <a:rPr sz="2000" spc="10" dirty="0">
                <a:solidFill>
                  <a:srgbClr val="003366"/>
                </a:solidFill>
                <a:latin typeface="Arial MT"/>
                <a:cs typeface="Arial MT"/>
              </a:rPr>
              <a:t> </a:t>
            </a:r>
            <a:r>
              <a:rPr sz="2025" spc="-7" baseline="-20576" dirty="0">
                <a:solidFill>
                  <a:srgbClr val="003366"/>
                </a:solidFill>
                <a:latin typeface="Arial MT"/>
                <a:cs typeface="Arial MT"/>
              </a:rPr>
              <a:t>n</a:t>
            </a:r>
            <a:r>
              <a:rPr sz="2025" spc="247" baseline="-20576" dirty="0">
                <a:solidFill>
                  <a:srgbClr val="003366"/>
                </a:solidFill>
                <a:latin typeface="Arial MT"/>
                <a:cs typeface="Arial MT"/>
              </a:rPr>
              <a:t> </a:t>
            </a:r>
            <a:r>
              <a:rPr sz="2000" spc="-5" dirty="0">
                <a:solidFill>
                  <a:srgbClr val="003366"/>
                </a:solidFill>
                <a:latin typeface="Arial MT"/>
                <a:cs typeface="Arial MT"/>
              </a:rPr>
              <a:t>=</a:t>
            </a:r>
            <a:r>
              <a:rPr sz="2000" spc="-20" dirty="0">
                <a:solidFill>
                  <a:srgbClr val="003366"/>
                </a:solidFill>
                <a:latin typeface="Arial MT"/>
                <a:cs typeface="Arial MT"/>
              </a:rPr>
              <a:t> </a:t>
            </a:r>
            <a:r>
              <a:rPr sz="2000" spc="-5" dirty="0">
                <a:solidFill>
                  <a:srgbClr val="003366"/>
                </a:solidFill>
                <a:latin typeface="Arial MT"/>
                <a:cs typeface="Arial MT"/>
              </a:rPr>
              <a:t>1</a:t>
            </a:r>
            <a:r>
              <a:rPr sz="2000" spc="10" dirty="0">
                <a:solidFill>
                  <a:srgbClr val="003366"/>
                </a:solidFill>
                <a:latin typeface="Arial MT"/>
                <a:cs typeface="Arial MT"/>
              </a:rPr>
              <a:t> </a:t>
            </a:r>
            <a:r>
              <a:rPr sz="2000" spc="-5" dirty="0">
                <a:solidFill>
                  <a:srgbClr val="003366"/>
                </a:solidFill>
                <a:latin typeface="Arial MT"/>
                <a:cs typeface="Arial MT"/>
              </a:rPr>
              <a:t>+</a:t>
            </a:r>
            <a:r>
              <a:rPr sz="2000" spc="-20" dirty="0">
                <a:solidFill>
                  <a:srgbClr val="003366"/>
                </a:solidFill>
                <a:latin typeface="Arial MT"/>
                <a:cs typeface="Arial MT"/>
              </a:rPr>
              <a:t> </a:t>
            </a:r>
            <a:r>
              <a:rPr sz="2000" spc="-10" dirty="0">
                <a:solidFill>
                  <a:srgbClr val="003366"/>
                </a:solidFill>
                <a:latin typeface="Arial MT"/>
                <a:cs typeface="Arial MT"/>
              </a:rPr>
              <a:t>2a</a:t>
            </a:r>
            <a:r>
              <a:rPr sz="2000" spc="10" dirty="0">
                <a:solidFill>
                  <a:srgbClr val="003366"/>
                </a:solidFill>
                <a:latin typeface="Arial MT"/>
                <a:cs typeface="Arial MT"/>
              </a:rPr>
              <a:t> </a:t>
            </a:r>
            <a:r>
              <a:rPr sz="2025" spc="-7" baseline="-20576" dirty="0">
                <a:solidFill>
                  <a:srgbClr val="003366"/>
                </a:solidFill>
                <a:latin typeface="Arial MT"/>
                <a:cs typeface="Arial MT"/>
              </a:rPr>
              <a:t>n-1</a:t>
            </a:r>
            <a:r>
              <a:rPr sz="2025" spc="217" baseline="-20576" dirty="0">
                <a:solidFill>
                  <a:srgbClr val="003366"/>
                </a:solidFill>
                <a:latin typeface="Arial MT"/>
                <a:cs typeface="Arial MT"/>
              </a:rPr>
              <a:t> </a:t>
            </a:r>
            <a:r>
              <a:rPr sz="2000" dirty="0">
                <a:solidFill>
                  <a:srgbClr val="003366"/>
                </a:solidFill>
                <a:latin typeface="Arial MT"/>
                <a:cs typeface="Arial MT"/>
              </a:rPr>
              <a:t>for</a:t>
            </a:r>
            <a:r>
              <a:rPr sz="2000" spc="-25" dirty="0">
                <a:solidFill>
                  <a:srgbClr val="003366"/>
                </a:solidFill>
                <a:latin typeface="Arial MT"/>
                <a:cs typeface="Arial MT"/>
              </a:rPr>
              <a:t> </a:t>
            </a:r>
            <a:r>
              <a:rPr sz="2000" spc="-5" dirty="0">
                <a:solidFill>
                  <a:srgbClr val="003366"/>
                </a:solidFill>
                <a:latin typeface="Arial MT"/>
                <a:cs typeface="Arial MT"/>
              </a:rPr>
              <a:t>n</a:t>
            </a:r>
            <a:r>
              <a:rPr sz="2000" spc="-15" dirty="0">
                <a:solidFill>
                  <a:srgbClr val="003366"/>
                </a:solidFill>
                <a:latin typeface="Arial MT"/>
                <a:cs typeface="Arial MT"/>
              </a:rPr>
              <a:t> </a:t>
            </a:r>
            <a:r>
              <a:rPr sz="2000" u="heavy" spc="-5" dirty="0">
                <a:solidFill>
                  <a:srgbClr val="003366"/>
                </a:solidFill>
                <a:uFill>
                  <a:solidFill>
                    <a:srgbClr val="003366"/>
                  </a:solidFill>
                </a:uFill>
                <a:latin typeface="Arial MT"/>
                <a:cs typeface="Arial MT"/>
              </a:rPr>
              <a:t>&gt;</a:t>
            </a:r>
            <a:r>
              <a:rPr sz="2000" spc="-25" dirty="0">
                <a:solidFill>
                  <a:srgbClr val="003366"/>
                </a:solidFill>
                <a:latin typeface="Arial MT"/>
                <a:cs typeface="Arial MT"/>
              </a:rPr>
              <a:t> </a:t>
            </a:r>
            <a:r>
              <a:rPr sz="2000" spc="-5" dirty="0">
                <a:solidFill>
                  <a:srgbClr val="003366"/>
                </a:solidFill>
                <a:latin typeface="Arial MT"/>
                <a:cs typeface="Arial MT"/>
              </a:rPr>
              <a:t>2</a:t>
            </a:r>
            <a:endParaRPr sz="2000" dirty="0">
              <a:latin typeface="Arial MT"/>
              <a:cs typeface="Arial MT"/>
            </a:endParaRPr>
          </a:p>
          <a:p>
            <a:pPr marL="266700" indent="0">
              <a:lnSpc>
                <a:spcPct val="100000"/>
              </a:lnSpc>
              <a:spcBef>
                <a:spcPts val="480"/>
              </a:spcBef>
              <a:buNone/>
              <a:tabLst>
                <a:tab pos="781685" algn="l"/>
              </a:tabLst>
            </a:pPr>
            <a:r>
              <a:rPr lang="en-US" sz="1500" spc="5" dirty="0">
                <a:solidFill>
                  <a:srgbClr val="003366"/>
                </a:solidFill>
                <a:latin typeface="Arial MT"/>
                <a:cs typeface="Arial MT"/>
              </a:rPr>
              <a:t>     </a:t>
            </a:r>
            <a:r>
              <a:rPr sz="1500" spc="5" dirty="0">
                <a:solidFill>
                  <a:srgbClr val="003366"/>
                </a:solidFill>
                <a:latin typeface="Arial MT"/>
                <a:cs typeface="Arial MT"/>
              </a:rPr>
              <a:t>–	</a:t>
            </a:r>
            <a:r>
              <a:rPr sz="2000" spc="-5" dirty="0">
                <a:solidFill>
                  <a:srgbClr val="003366"/>
                </a:solidFill>
                <a:latin typeface="Arial MT"/>
                <a:cs typeface="Arial MT"/>
              </a:rPr>
              <a:t>First</a:t>
            </a:r>
            <a:r>
              <a:rPr sz="2000" spc="-10" dirty="0">
                <a:solidFill>
                  <a:srgbClr val="003366"/>
                </a:solidFill>
                <a:latin typeface="Arial MT"/>
                <a:cs typeface="Arial MT"/>
              </a:rPr>
              <a:t> </a:t>
            </a:r>
            <a:r>
              <a:rPr sz="2000" spc="-5" dirty="0">
                <a:solidFill>
                  <a:srgbClr val="003366"/>
                </a:solidFill>
                <a:latin typeface="Arial MT"/>
                <a:cs typeface="Arial MT"/>
              </a:rPr>
              <a:t>few</a:t>
            </a:r>
            <a:r>
              <a:rPr sz="2000" spc="-15" dirty="0">
                <a:solidFill>
                  <a:srgbClr val="003366"/>
                </a:solidFill>
                <a:latin typeface="Arial MT"/>
                <a:cs typeface="Arial MT"/>
              </a:rPr>
              <a:t> </a:t>
            </a:r>
            <a:r>
              <a:rPr sz="2000" spc="5" dirty="0">
                <a:solidFill>
                  <a:srgbClr val="003366"/>
                </a:solidFill>
                <a:latin typeface="Arial MT"/>
                <a:cs typeface="Arial MT"/>
              </a:rPr>
              <a:t>terms</a:t>
            </a:r>
            <a:r>
              <a:rPr sz="2000" spc="-70" dirty="0">
                <a:solidFill>
                  <a:srgbClr val="003366"/>
                </a:solidFill>
                <a:latin typeface="Arial MT"/>
                <a:cs typeface="Arial MT"/>
              </a:rPr>
              <a:t> </a:t>
            </a:r>
            <a:r>
              <a:rPr sz="2000" spc="-10" dirty="0">
                <a:solidFill>
                  <a:srgbClr val="003366"/>
                </a:solidFill>
                <a:latin typeface="Arial MT"/>
                <a:cs typeface="Arial MT"/>
              </a:rPr>
              <a:t>are: 1,</a:t>
            </a:r>
            <a:r>
              <a:rPr sz="2000" spc="5" dirty="0">
                <a:solidFill>
                  <a:srgbClr val="003366"/>
                </a:solidFill>
                <a:latin typeface="Arial MT"/>
                <a:cs typeface="Arial MT"/>
              </a:rPr>
              <a:t> </a:t>
            </a:r>
            <a:r>
              <a:rPr sz="2000" spc="-10" dirty="0">
                <a:solidFill>
                  <a:srgbClr val="003366"/>
                </a:solidFill>
                <a:latin typeface="Arial MT"/>
                <a:cs typeface="Arial MT"/>
              </a:rPr>
              <a:t>3,</a:t>
            </a:r>
            <a:r>
              <a:rPr sz="2000" spc="-20" dirty="0">
                <a:solidFill>
                  <a:srgbClr val="003366"/>
                </a:solidFill>
                <a:latin typeface="Arial MT"/>
                <a:cs typeface="Arial MT"/>
              </a:rPr>
              <a:t> </a:t>
            </a:r>
            <a:r>
              <a:rPr sz="2000" spc="-10" dirty="0">
                <a:solidFill>
                  <a:srgbClr val="003366"/>
                </a:solidFill>
                <a:latin typeface="Arial MT"/>
                <a:cs typeface="Arial MT"/>
              </a:rPr>
              <a:t>7,</a:t>
            </a:r>
            <a:r>
              <a:rPr sz="2000" spc="-15" dirty="0">
                <a:solidFill>
                  <a:srgbClr val="003366"/>
                </a:solidFill>
                <a:latin typeface="Arial MT"/>
                <a:cs typeface="Arial MT"/>
              </a:rPr>
              <a:t> </a:t>
            </a:r>
            <a:r>
              <a:rPr sz="2000" spc="-10" dirty="0">
                <a:solidFill>
                  <a:srgbClr val="003366"/>
                </a:solidFill>
                <a:latin typeface="Arial MT"/>
                <a:cs typeface="Arial MT"/>
              </a:rPr>
              <a:t>15, 31,</a:t>
            </a:r>
            <a:r>
              <a:rPr sz="2000" spc="10" dirty="0">
                <a:solidFill>
                  <a:srgbClr val="003366"/>
                </a:solidFill>
                <a:latin typeface="Arial MT"/>
                <a:cs typeface="Arial MT"/>
              </a:rPr>
              <a:t> </a:t>
            </a:r>
            <a:r>
              <a:rPr sz="2000" spc="-10" dirty="0">
                <a:solidFill>
                  <a:srgbClr val="003366"/>
                </a:solidFill>
                <a:latin typeface="Arial MT"/>
                <a:cs typeface="Arial MT"/>
              </a:rPr>
              <a:t>63,</a:t>
            </a:r>
            <a:r>
              <a:rPr sz="2000" spc="10" dirty="0">
                <a:solidFill>
                  <a:srgbClr val="003366"/>
                </a:solidFill>
                <a:latin typeface="Arial MT"/>
                <a:cs typeface="Arial MT"/>
              </a:rPr>
              <a:t> </a:t>
            </a:r>
            <a:r>
              <a:rPr sz="2000" spc="-10" dirty="0">
                <a:solidFill>
                  <a:srgbClr val="003366"/>
                </a:solidFill>
                <a:latin typeface="Arial MT"/>
                <a:cs typeface="Arial MT"/>
              </a:rPr>
              <a:t>…</a:t>
            </a:r>
            <a:endParaRPr sz="2000" dirty="0">
              <a:latin typeface="Arial MT"/>
              <a:cs typeface="Arial MT"/>
            </a:endParaRPr>
          </a:p>
          <a:p>
            <a:pPr marL="382270" indent="-344805">
              <a:lnSpc>
                <a:spcPct val="100000"/>
              </a:lnSpc>
              <a:spcBef>
                <a:spcPts val="640"/>
              </a:spcBef>
              <a:buSzPct val="75000"/>
              <a:buFont typeface="Wingdings"/>
              <a:buChar char=""/>
              <a:tabLst>
                <a:tab pos="382270" algn="l"/>
                <a:tab pos="382905" algn="l"/>
              </a:tabLst>
            </a:pPr>
            <a:r>
              <a:rPr sz="2800" spc="-5" dirty="0">
                <a:solidFill>
                  <a:srgbClr val="003366"/>
                </a:solidFill>
                <a:latin typeface="Arial MT"/>
                <a:cs typeface="Arial MT"/>
              </a:rPr>
              <a:t>Example-2:</a:t>
            </a:r>
            <a:endParaRPr sz="2800" dirty="0">
              <a:latin typeface="Arial MT"/>
              <a:cs typeface="Arial MT"/>
            </a:endParaRPr>
          </a:p>
          <a:p>
            <a:pPr marL="781685" lvl="1" indent="-287020">
              <a:lnSpc>
                <a:spcPct val="100000"/>
              </a:lnSpc>
              <a:spcBef>
                <a:spcPts val="515"/>
              </a:spcBef>
              <a:buSzPct val="75000"/>
              <a:buChar char="–"/>
              <a:tabLst>
                <a:tab pos="781685" algn="l"/>
                <a:tab pos="782320" algn="l"/>
              </a:tabLst>
            </a:pPr>
            <a:r>
              <a:rPr sz="2000" spc="-10" dirty="0">
                <a:solidFill>
                  <a:srgbClr val="003366"/>
                </a:solidFill>
                <a:latin typeface="Arial MT"/>
                <a:cs typeface="Arial MT"/>
              </a:rPr>
              <a:t>Initial</a:t>
            </a:r>
            <a:r>
              <a:rPr sz="2000" spc="45" dirty="0">
                <a:solidFill>
                  <a:srgbClr val="003366"/>
                </a:solidFill>
                <a:latin typeface="Arial MT"/>
                <a:cs typeface="Arial MT"/>
              </a:rPr>
              <a:t> </a:t>
            </a:r>
            <a:r>
              <a:rPr sz="2000" spc="-10" dirty="0">
                <a:solidFill>
                  <a:srgbClr val="003366"/>
                </a:solidFill>
                <a:latin typeface="Arial MT"/>
                <a:cs typeface="Arial MT"/>
              </a:rPr>
              <a:t>conditions</a:t>
            </a:r>
            <a:r>
              <a:rPr sz="2000" spc="45" dirty="0">
                <a:solidFill>
                  <a:srgbClr val="003366"/>
                </a:solidFill>
                <a:latin typeface="Arial MT"/>
                <a:cs typeface="Arial MT"/>
              </a:rPr>
              <a:t> </a:t>
            </a:r>
            <a:r>
              <a:rPr sz="2000" dirty="0">
                <a:solidFill>
                  <a:srgbClr val="003366"/>
                </a:solidFill>
                <a:latin typeface="Arial MT"/>
                <a:cs typeface="Arial MT"/>
              </a:rPr>
              <a:t>a</a:t>
            </a:r>
            <a:r>
              <a:rPr sz="2025" baseline="-20576" dirty="0">
                <a:solidFill>
                  <a:srgbClr val="003366"/>
                </a:solidFill>
                <a:latin typeface="Arial MT"/>
                <a:cs typeface="Arial MT"/>
              </a:rPr>
              <a:t>0</a:t>
            </a:r>
            <a:r>
              <a:rPr sz="2025" spc="254" baseline="-20576" dirty="0">
                <a:solidFill>
                  <a:srgbClr val="003366"/>
                </a:solidFill>
                <a:latin typeface="Arial MT"/>
                <a:cs typeface="Arial MT"/>
              </a:rPr>
              <a:t> </a:t>
            </a:r>
            <a:r>
              <a:rPr sz="2000" spc="-5" dirty="0">
                <a:solidFill>
                  <a:srgbClr val="003366"/>
                </a:solidFill>
                <a:latin typeface="Arial MT"/>
                <a:cs typeface="Arial MT"/>
              </a:rPr>
              <a:t>=</a:t>
            </a:r>
            <a:r>
              <a:rPr sz="2000" dirty="0">
                <a:solidFill>
                  <a:srgbClr val="003366"/>
                </a:solidFill>
                <a:latin typeface="Arial MT"/>
                <a:cs typeface="Arial MT"/>
              </a:rPr>
              <a:t> </a:t>
            </a:r>
            <a:r>
              <a:rPr sz="2000" spc="-5" dirty="0">
                <a:solidFill>
                  <a:srgbClr val="003366"/>
                </a:solidFill>
                <a:latin typeface="Arial MT"/>
                <a:cs typeface="Arial MT"/>
              </a:rPr>
              <a:t>1,</a:t>
            </a:r>
            <a:r>
              <a:rPr sz="2000" spc="-15" dirty="0">
                <a:solidFill>
                  <a:srgbClr val="003366"/>
                </a:solidFill>
                <a:latin typeface="Arial MT"/>
                <a:cs typeface="Arial MT"/>
              </a:rPr>
              <a:t> </a:t>
            </a:r>
            <a:r>
              <a:rPr sz="2000" spc="-5" dirty="0">
                <a:solidFill>
                  <a:srgbClr val="003366"/>
                </a:solidFill>
                <a:latin typeface="Arial MT"/>
                <a:cs typeface="Arial MT"/>
              </a:rPr>
              <a:t>a</a:t>
            </a:r>
            <a:r>
              <a:rPr sz="2025" spc="-7" baseline="-20576" dirty="0">
                <a:solidFill>
                  <a:srgbClr val="003366"/>
                </a:solidFill>
                <a:latin typeface="Arial MT"/>
                <a:cs typeface="Arial MT"/>
              </a:rPr>
              <a:t>1</a:t>
            </a:r>
            <a:r>
              <a:rPr sz="2025" spc="247" baseline="-20576" dirty="0">
                <a:solidFill>
                  <a:srgbClr val="003366"/>
                </a:solidFill>
                <a:latin typeface="Arial MT"/>
                <a:cs typeface="Arial MT"/>
              </a:rPr>
              <a:t> </a:t>
            </a:r>
            <a:r>
              <a:rPr sz="2000" spc="-5" dirty="0">
                <a:solidFill>
                  <a:srgbClr val="003366"/>
                </a:solidFill>
                <a:latin typeface="Arial MT"/>
                <a:cs typeface="Arial MT"/>
              </a:rPr>
              <a:t>=</a:t>
            </a:r>
            <a:r>
              <a:rPr sz="2000" spc="-10" dirty="0">
                <a:solidFill>
                  <a:srgbClr val="003366"/>
                </a:solidFill>
                <a:latin typeface="Arial MT"/>
                <a:cs typeface="Arial MT"/>
              </a:rPr>
              <a:t> </a:t>
            </a:r>
            <a:r>
              <a:rPr sz="2000" spc="-5" dirty="0">
                <a:solidFill>
                  <a:srgbClr val="003366"/>
                </a:solidFill>
                <a:latin typeface="Arial MT"/>
                <a:cs typeface="Arial MT"/>
              </a:rPr>
              <a:t>2</a:t>
            </a:r>
            <a:r>
              <a:rPr sz="2000" spc="-10" dirty="0">
                <a:solidFill>
                  <a:srgbClr val="003366"/>
                </a:solidFill>
                <a:latin typeface="Arial MT"/>
                <a:cs typeface="Arial MT"/>
              </a:rPr>
              <a:t> (BASE</a:t>
            </a:r>
            <a:r>
              <a:rPr sz="2000" spc="55" dirty="0">
                <a:solidFill>
                  <a:srgbClr val="003366"/>
                </a:solidFill>
                <a:latin typeface="Arial MT"/>
                <a:cs typeface="Arial MT"/>
              </a:rPr>
              <a:t> </a:t>
            </a:r>
            <a:r>
              <a:rPr sz="2000" spc="-10" dirty="0">
                <a:solidFill>
                  <a:srgbClr val="003366"/>
                </a:solidFill>
                <a:latin typeface="Arial MT"/>
                <a:cs typeface="Arial MT"/>
              </a:rPr>
              <a:t>CASE)</a:t>
            </a:r>
            <a:endParaRPr sz="2000" dirty="0">
              <a:latin typeface="Arial MT"/>
              <a:cs typeface="Arial MT"/>
            </a:endParaRPr>
          </a:p>
          <a:p>
            <a:pPr marL="781685" lvl="1" indent="-287020">
              <a:lnSpc>
                <a:spcPct val="100000"/>
              </a:lnSpc>
              <a:spcBef>
                <a:spcPts val="484"/>
              </a:spcBef>
              <a:buSzPct val="75000"/>
              <a:buChar char="–"/>
              <a:tabLst>
                <a:tab pos="781685" algn="l"/>
                <a:tab pos="782320" algn="l"/>
              </a:tabLst>
            </a:pPr>
            <a:r>
              <a:rPr sz="2000" spc="-5" dirty="0">
                <a:solidFill>
                  <a:srgbClr val="003366"/>
                </a:solidFill>
                <a:latin typeface="Arial MT"/>
                <a:cs typeface="Arial MT"/>
              </a:rPr>
              <a:t>Recursive</a:t>
            </a:r>
            <a:r>
              <a:rPr sz="2000" spc="30" dirty="0">
                <a:solidFill>
                  <a:srgbClr val="003366"/>
                </a:solidFill>
                <a:latin typeface="Arial MT"/>
                <a:cs typeface="Arial MT"/>
              </a:rPr>
              <a:t> </a:t>
            </a:r>
            <a:r>
              <a:rPr sz="2000" dirty="0">
                <a:solidFill>
                  <a:srgbClr val="003366"/>
                </a:solidFill>
                <a:latin typeface="Arial MT"/>
                <a:cs typeface="Arial MT"/>
              </a:rPr>
              <a:t>formula:</a:t>
            </a:r>
            <a:r>
              <a:rPr sz="2000" spc="-65" dirty="0">
                <a:solidFill>
                  <a:srgbClr val="003366"/>
                </a:solidFill>
                <a:latin typeface="Arial MT"/>
                <a:cs typeface="Arial MT"/>
              </a:rPr>
              <a:t> </a:t>
            </a:r>
            <a:r>
              <a:rPr sz="2000" spc="-5" dirty="0">
                <a:solidFill>
                  <a:srgbClr val="003366"/>
                </a:solidFill>
                <a:latin typeface="Arial MT"/>
                <a:cs typeface="Arial MT"/>
              </a:rPr>
              <a:t>a</a:t>
            </a:r>
            <a:r>
              <a:rPr sz="2000" spc="5" dirty="0">
                <a:solidFill>
                  <a:srgbClr val="003366"/>
                </a:solidFill>
                <a:latin typeface="Arial MT"/>
                <a:cs typeface="Arial MT"/>
              </a:rPr>
              <a:t> </a:t>
            </a:r>
            <a:r>
              <a:rPr sz="2025" spc="-7" baseline="-20576" dirty="0">
                <a:solidFill>
                  <a:srgbClr val="003366"/>
                </a:solidFill>
                <a:latin typeface="Arial MT"/>
                <a:cs typeface="Arial MT"/>
              </a:rPr>
              <a:t>n</a:t>
            </a:r>
            <a:r>
              <a:rPr sz="2025" spc="247" baseline="-20576" dirty="0">
                <a:solidFill>
                  <a:srgbClr val="003366"/>
                </a:solidFill>
                <a:latin typeface="Arial MT"/>
                <a:cs typeface="Arial MT"/>
              </a:rPr>
              <a:t> </a:t>
            </a:r>
            <a:r>
              <a:rPr sz="2000" spc="-5" dirty="0">
                <a:solidFill>
                  <a:srgbClr val="003366"/>
                </a:solidFill>
                <a:latin typeface="Arial MT"/>
                <a:cs typeface="Arial MT"/>
              </a:rPr>
              <a:t>=</a:t>
            </a:r>
            <a:r>
              <a:rPr sz="2000" spc="-20" dirty="0">
                <a:solidFill>
                  <a:srgbClr val="003366"/>
                </a:solidFill>
                <a:latin typeface="Arial MT"/>
                <a:cs typeface="Arial MT"/>
              </a:rPr>
              <a:t> </a:t>
            </a:r>
            <a:r>
              <a:rPr sz="2000" spc="-5" dirty="0">
                <a:solidFill>
                  <a:srgbClr val="003366"/>
                </a:solidFill>
                <a:latin typeface="Arial MT"/>
                <a:cs typeface="Arial MT"/>
              </a:rPr>
              <a:t>3(a</a:t>
            </a:r>
            <a:r>
              <a:rPr sz="2000" spc="15" dirty="0">
                <a:solidFill>
                  <a:srgbClr val="003366"/>
                </a:solidFill>
                <a:latin typeface="Arial MT"/>
                <a:cs typeface="Arial MT"/>
              </a:rPr>
              <a:t> </a:t>
            </a:r>
            <a:r>
              <a:rPr sz="2025" spc="-7" baseline="-20576" dirty="0">
                <a:solidFill>
                  <a:srgbClr val="003366"/>
                </a:solidFill>
                <a:latin typeface="Arial MT"/>
                <a:cs typeface="Arial MT"/>
              </a:rPr>
              <a:t>n-1</a:t>
            </a:r>
            <a:r>
              <a:rPr sz="2025" spc="217" baseline="-20576" dirty="0">
                <a:solidFill>
                  <a:srgbClr val="003366"/>
                </a:solidFill>
                <a:latin typeface="Arial MT"/>
                <a:cs typeface="Arial MT"/>
              </a:rPr>
              <a:t> </a:t>
            </a:r>
            <a:r>
              <a:rPr sz="2000" spc="-5" dirty="0">
                <a:solidFill>
                  <a:srgbClr val="003366"/>
                </a:solidFill>
                <a:latin typeface="Arial MT"/>
                <a:cs typeface="Arial MT"/>
              </a:rPr>
              <a:t>+</a:t>
            </a:r>
            <a:r>
              <a:rPr sz="2000" spc="-20" dirty="0">
                <a:solidFill>
                  <a:srgbClr val="003366"/>
                </a:solidFill>
                <a:latin typeface="Arial MT"/>
                <a:cs typeface="Arial MT"/>
              </a:rPr>
              <a:t> </a:t>
            </a:r>
            <a:r>
              <a:rPr sz="2000" spc="-5" dirty="0">
                <a:solidFill>
                  <a:srgbClr val="003366"/>
                </a:solidFill>
                <a:latin typeface="Arial MT"/>
                <a:cs typeface="Arial MT"/>
              </a:rPr>
              <a:t>a</a:t>
            </a:r>
            <a:r>
              <a:rPr sz="2000" spc="-15" dirty="0">
                <a:solidFill>
                  <a:srgbClr val="003366"/>
                </a:solidFill>
                <a:latin typeface="Arial MT"/>
                <a:cs typeface="Arial MT"/>
              </a:rPr>
              <a:t> </a:t>
            </a:r>
            <a:r>
              <a:rPr sz="2025" spc="-7" baseline="-20576" dirty="0">
                <a:solidFill>
                  <a:srgbClr val="003366"/>
                </a:solidFill>
                <a:latin typeface="Arial MT"/>
                <a:cs typeface="Arial MT"/>
              </a:rPr>
              <a:t>n-2</a:t>
            </a:r>
            <a:r>
              <a:rPr sz="2000" spc="-5" dirty="0">
                <a:solidFill>
                  <a:srgbClr val="003366"/>
                </a:solidFill>
                <a:latin typeface="Arial MT"/>
                <a:cs typeface="Arial MT"/>
              </a:rPr>
              <a:t>)</a:t>
            </a:r>
            <a:r>
              <a:rPr sz="2000" spc="-30" dirty="0">
                <a:solidFill>
                  <a:srgbClr val="003366"/>
                </a:solidFill>
                <a:latin typeface="Arial MT"/>
                <a:cs typeface="Arial MT"/>
              </a:rPr>
              <a:t> </a:t>
            </a:r>
            <a:r>
              <a:rPr sz="2000" dirty="0">
                <a:solidFill>
                  <a:srgbClr val="003366"/>
                </a:solidFill>
                <a:latin typeface="Arial MT"/>
                <a:cs typeface="Arial MT"/>
              </a:rPr>
              <a:t>for</a:t>
            </a:r>
            <a:r>
              <a:rPr sz="2000" spc="-30" dirty="0">
                <a:solidFill>
                  <a:srgbClr val="003366"/>
                </a:solidFill>
                <a:latin typeface="Arial MT"/>
                <a:cs typeface="Arial MT"/>
              </a:rPr>
              <a:t> </a:t>
            </a:r>
            <a:r>
              <a:rPr sz="2000" spc="-5" dirty="0">
                <a:solidFill>
                  <a:srgbClr val="003366"/>
                </a:solidFill>
                <a:latin typeface="Arial MT"/>
                <a:cs typeface="Arial MT"/>
              </a:rPr>
              <a:t>n</a:t>
            </a:r>
            <a:r>
              <a:rPr sz="2000" spc="-10" dirty="0">
                <a:solidFill>
                  <a:srgbClr val="003366"/>
                </a:solidFill>
                <a:latin typeface="Arial MT"/>
                <a:cs typeface="Arial MT"/>
              </a:rPr>
              <a:t> </a:t>
            </a:r>
            <a:r>
              <a:rPr sz="2000" u="heavy" spc="-5" dirty="0">
                <a:solidFill>
                  <a:srgbClr val="003366"/>
                </a:solidFill>
                <a:uFill>
                  <a:solidFill>
                    <a:srgbClr val="003366"/>
                  </a:solidFill>
                </a:uFill>
                <a:latin typeface="Arial MT"/>
                <a:cs typeface="Arial MT"/>
              </a:rPr>
              <a:t>&gt;</a:t>
            </a:r>
            <a:r>
              <a:rPr sz="2000" dirty="0">
                <a:solidFill>
                  <a:srgbClr val="003366"/>
                </a:solidFill>
                <a:latin typeface="Arial MT"/>
                <a:cs typeface="Arial MT"/>
              </a:rPr>
              <a:t> </a:t>
            </a:r>
            <a:r>
              <a:rPr sz="2000" spc="-5" dirty="0">
                <a:solidFill>
                  <a:srgbClr val="003366"/>
                </a:solidFill>
                <a:latin typeface="Arial MT"/>
                <a:cs typeface="Arial MT"/>
              </a:rPr>
              <a:t>2</a:t>
            </a:r>
            <a:endParaRPr sz="2000" dirty="0">
              <a:latin typeface="Arial MT"/>
              <a:cs typeface="Arial MT"/>
            </a:endParaRPr>
          </a:p>
          <a:p>
            <a:pPr marL="266700" indent="0">
              <a:lnSpc>
                <a:spcPct val="100000"/>
              </a:lnSpc>
              <a:spcBef>
                <a:spcPts val="480"/>
              </a:spcBef>
              <a:buNone/>
              <a:tabLst>
                <a:tab pos="781685" algn="l"/>
              </a:tabLst>
            </a:pPr>
            <a:r>
              <a:rPr lang="en-US" sz="1500" spc="5" dirty="0">
                <a:solidFill>
                  <a:srgbClr val="003366"/>
                </a:solidFill>
                <a:latin typeface="Arial MT"/>
                <a:cs typeface="Arial MT"/>
              </a:rPr>
              <a:t>    </a:t>
            </a:r>
            <a:r>
              <a:rPr sz="1500" spc="5" dirty="0">
                <a:solidFill>
                  <a:srgbClr val="003366"/>
                </a:solidFill>
                <a:latin typeface="Arial MT"/>
                <a:cs typeface="Arial MT"/>
              </a:rPr>
              <a:t>–	</a:t>
            </a:r>
            <a:r>
              <a:rPr sz="2000" spc="-5" dirty="0">
                <a:solidFill>
                  <a:srgbClr val="003366"/>
                </a:solidFill>
                <a:latin typeface="Arial MT"/>
                <a:cs typeface="Arial MT"/>
              </a:rPr>
              <a:t>First </a:t>
            </a:r>
            <a:r>
              <a:rPr sz="2000" dirty="0">
                <a:solidFill>
                  <a:srgbClr val="003366"/>
                </a:solidFill>
                <a:latin typeface="Arial MT"/>
                <a:cs typeface="Arial MT"/>
              </a:rPr>
              <a:t>few</a:t>
            </a:r>
            <a:r>
              <a:rPr sz="2000" spc="-5" dirty="0">
                <a:solidFill>
                  <a:srgbClr val="003366"/>
                </a:solidFill>
                <a:latin typeface="Arial MT"/>
                <a:cs typeface="Arial MT"/>
              </a:rPr>
              <a:t> </a:t>
            </a:r>
            <a:r>
              <a:rPr sz="2000" dirty="0">
                <a:solidFill>
                  <a:srgbClr val="003366"/>
                </a:solidFill>
                <a:latin typeface="Arial MT"/>
                <a:cs typeface="Arial MT"/>
              </a:rPr>
              <a:t>terms</a:t>
            </a:r>
            <a:r>
              <a:rPr sz="2000" spc="-70" dirty="0">
                <a:solidFill>
                  <a:srgbClr val="003366"/>
                </a:solidFill>
                <a:latin typeface="Arial MT"/>
                <a:cs typeface="Arial MT"/>
              </a:rPr>
              <a:t> </a:t>
            </a:r>
            <a:r>
              <a:rPr sz="2000" spc="-5" dirty="0">
                <a:solidFill>
                  <a:srgbClr val="003366"/>
                </a:solidFill>
                <a:latin typeface="Arial MT"/>
                <a:cs typeface="Arial MT"/>
              </a:rPr>
              <a:t>are: 1,</a:t>
            </a:r>
            <a:r>
              <a:rPr sz="2000" spc="15" dirty="0">
                <a:solidFill>
                  <a:srgbClr val="003366"/>
                </a:solidFill>
                <a:latin typeface="Arial MT"/>
                <a:cs typeface="Arial MT"/>
              </a:rPr>
              <a:t> </a:t>
            </a:r>
            <a:r>
              <a:rPr sz="2000" spc="-5" dirty="0">
                <a:solidFill>
                  <a:srgbClr val="003366"/>
                </a:solidFill>
                <a:latin typeface="Arial MT"/>
                <a:cs typeface="Arial MT"/>
              </a:rPr>
              <a:t>2,</a:t>
            </a:r>
            <a:r>
              <a:rPr sz="2000" spc="-10" dirty="0">
                <a:solidFill>
                  <a:srgbClr val="003366"/>
                </a:solidFill>
                <a:latin typeface="Arial MT"/>
                <a:cs typeface="Arial MT"/>
              </a:rPr>
              <a:t> 9,</a:t>
            </a:r>
            <a:r>
              <a:rPr sz="2000" dirty="0">
                <a:solidFill>
                  <a:srgbClr val="003366"/>
                </a:solidFill>
                <a:latin typeface="Arial MT"/>
                <a:cs typeface="Arial MT"/>
              </a:rPr>
              <a:t> </a:t>
            </a:r>
            <a:r>
              <a:rPr sz="2000" spc="-10" dirty="0">
                <a:solidFill>
                  <a:srgbClr val="003366"/>
                </a:solidFill>
                <a:latin typeface="Arial MT"/>
                <a:cs typeface="Arial MT"/>
              </a:rPr>
              <a:t>33,</a:t>
            </a:r>
            <a:r>
              <a:rPr sz="2000" spc="-5" dirty="0">
                <a:solidFill>
                  <a:srgbClr val="003366"/>
                </a:solidFill>
                <a:latin typeface="Arial MT"/>
                <a:cs typeface="Arial MT"/>
              </a:rPr>
              <a:t> </a:t>
            </a:r>
            <a:r>
              <a:rPr sz="2000" spc="-10" dirty="0">
                <a:solidFill>
                  <a:srgbClr val="003366"/>
                </a:solidFill>
                <a:latin typeface="Arial MT"/>
                <a:cs typeface="Arial MT"/>
              </a:rPr>
              <a:t>126,</a:t>
            </a:r>
            <a:r>
              <a:rPr sz="2000" spc="15" dirty="0">
                <a:solidFill>
                  <a:srgbClr val="003366"/>
                </a:solidFill>
                <a:latin typeface="Arial MT"/>
                <a:cs typeface="Arial MT"/>
              </a:rPr>
              <a:t> </a:t>
            </a:r>
            <a:r>
              <a:rPr sz="2000" spc="-10" dirty="0">
                <a:solidFill>
                  <a:srgbClr val="003366"/>
                </a:solidFill>
                <a:latin typeface="Arial MT"/>
                <a:cs typeface="Arial MT"/>
              </a:rPr>
              <a:t>477,</a:t>
            </a:r>
            <a:r>
              <a:rPr sz="2000" spc="15" dirty="0">
                <a:solidFill>
                  <a:srgbClr val="003366"/>
                </a:solidFill>
                <a:latin typeface="Arial MT"/>
                <a:cs typeface="Arial MT"/>
              </a:rPr>
              <a:t> </a:t>
            </a:r>
            <a:r>
              <a:rPr sz="2000" spc="-10" dirty="0">
                <a:solidFill>
                  <a:srgbClr val="003366"/>
                </a:solidFill>
                <a:latin typeface="Arial MT"/>
                <a:cs typeface="Arial MT"/>
              </a:rPr>
              <a:t>1809,</a:t>
            </a:r>
            <a:r>
              <a:rPr sz="2000" spc="40" dirty="0">
                <a:solidFill>
                  <a:srgbClr val="003366"/>
                </a:solidFill>
                <a:latin typeface="Arial MT"/>
                <a:cs typeface="Arial MT"/>
              </a:rPr>
              <a:t> </a:t>
            </a:r>
            <a:r>
              <a:rPr sz="2000" spc="-10" dirty="0">
                <a:solidFill>
                  <a:srgbClr val="003366"/>
                </a:solidFill>
                <a:latin typeface="Arial MT"/>
                <a:cs typeface="Arial MT"/>
              </a:rPr>
              <a:t>6858,</a:t>
            </a:r>
            <a:r>
              <a:rPr lang="en-US" sz="2000" dirty="0">
                <a:latin typeface="Arial MT"/>
                <a:cs typeface="Arial MT"/>
              </a:rPr>
              <a:t> </a:t>
            </a:r>
            <a:r>
              <a:rPr sz="2000" spc="-15" dirty="0">
                <a:solidFill>
                  <a:srgbClr val="003366"/>
                </a:solidFill>
                <a:latin typeface="Arial MT"/>
                <a:cs typeface="Arial MT"/>
              </a:rPr>
              <a:t>26001,…</a:t>
            </a:r>
            <a:endParaRPr sz="2000" dirty="0">
              <a:latin typeface="Arial MT"/>
              <a:cs typeface="Arial MT"/>
            </a:endParaRPr>
          </a:p>
        </p:txBody>
      </p:sp>
    </p:spTree>
    <p:extLst>
      <p:ext uri="{BB962C8B-B14F-4D97-AF65-F5344CB8AC3E}">
        <p14:creationId xmlns:p14="http://schemas.microsoft.com/office/powerpoint/2010/main" val="2752127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Example-3: Fibonacci sequence</a:t>
            </a:r>
          </a:p>
        </p:txBody>
      </p:sp>
      <p:sp>
        <p:nvSpPr>
          <p:cNvPr id="4" name="object 3"/>
          <p:cNvSpPr txBox="1">
            <a:spLocks noGrp="1"/>
          </p:cNvSpPr>
          <p:nvPr>
            <p:ph idx="1"/>
          </p:nvPr>
        </p:nvSpPr>
        <p:spPr>
          <a:xfrm>
            <a:off x="838200" y="1825625"/>
            <a:ext cx="10515600" cy="2913618"/>
          </a:xfrm>
          <a:prstGeom prst="rect">
            <a:avLst/>
          </a:prstGeom>
        </p:spPr>
        <p:txBody>
          <a:bodyPr vert="horz" wrap="square" lIns="0" tIns="101600" rIns="0" bIns="0" rtlCol="0">
            <a:spAutoFit/>
          </a:bodyPr>
          <a:lstStyle/>
          <a:p>
            <a:pPr marL="382270" indent="-344805">
              <a:lnSpc>
                <a:spcPct val="100000"/>
              </a:lnSpc>
              <a:spcBef>
                <a:spcPts val="800"/>
              </a:spcBef>
              <a:buSzPct val="75000"/>
              <a:buFont typeface="Wingdings"/>
              <a:buChar char=""/>
              <a:tabLst>
                <a:tab pos="382270" algn="l"/>
                <a:tab pos="382905" algn="l"/>
              </a:tabLst>
            </a:pPr>
            <a:r>
              <a:rPr sz="2800" dirty="0">
                <a:solidFill>
                  <a:srgbClr val="003366"/>
                </a:solidFill>
                <a:latin typeface="Arial MT"/>
                <a:cs typeface="Arial MT"/>
              </a:rPr>
              <a:t>Initial</a:t>
            </a:r>
            <a:r>
              <a:rPr sz="2800" spc="-45" dirty="0">
                <a:solidFill>
                  <a:srgbClr val="003366"/>
                </a:solidFill>
                <a:latin typeface="Arial MT"/>
                <a:cs typeface="Arial MT"/>
              </a:rPr>
              <a:t> </a:t>
            </a:r>
            <a:r>
              <a:rPr sz="2800" spc="5" dirty="0">
                <a:solidFill>
                  <a:srgbClr val="003366"/>
                </a:solidFill>
                <a:latin typeface="Arial MT"/>
                <a:cs typeface="Arial MT"/>
              </a:rPr>
              <a:t>conditions:</a:t>
            </a:r>
            <a:r>
              <a:rPr sz="2800" spc="-65" dirty="0">
                <a:solidFill>
                  <a:srgbClr val="003366"/>
                </a:solidFill>
                <a:latin typeface="Arial MT"/>
                <a:cs typeface="Arial MT"/>
              </a:rPr>
              <a:t> </a:t>
            </a:r>
            <a:r>
              <a:rPr sz="2800" spc="5" dirty="0">
                <a:solidFill>
                  <a:srgbClr val="003366"/>
                </a:solidFill>
                <a:latin typeface="Arial MT"/>
                <a:cs typeface="Arial MT"/>
              </a:rPr>
              <a:t>(BASE</a:t>
            </a:r>
            <a:r>
              <a:rPr sz="2800" spc="-60" dirty="0">
                <a:solidFill>
                  <a:srgbClr val="003366"/>
                </a:solidFill>
                <a:latin typeface="Arial MT"/>
                <a:cs typeface="Arial MT"/>
              </a:rPr>
              <a:t> </a:t>
            </a:r>
            <a:r>
              <a:rPr sz="2800" dirty="0">
                <a:solidFill>
                  <a:srgbClr val="003366"/>
                </a:solidFill>
                <a:latin typeface="Arial MT"/>
                <a:cs typeface="Arial MT"/>
              </a:rPr>
              <a:t>CASE)</a:t>
            </a:r>
            <a:endParaRPr sz="2800" dirty="0">
              <a:latin typeface="Arial MT"/>
              <a:cs typeface="Arial MT"/>
            </a:endParaRPr>
          </a:p>
          <a:p>
            <a:pPr marL="495300">
              <a:lnSpc>
                <a:spcPct val="100000"/>
              </a:lnSpc>
              <a:spcBef>
                <a:spcPts val="595"/>
              </a:spcBef>
              <a:tabLst>
                <a:tab pos="781685" algn="l"/>
              </a:tabLst>
            </a:pPr>
            <a:r>
              <a:rPr sz="1800" dirty="0">
                <a:solidFill>
                  <a:srgbClr val="003366"/>
                </a:solidFill>
                <a:latin typeface="Arial MT"/>
                <a:cs typeface="Arial MT"/>
              </a:rPr>
              <a:t>–	</a:t>
            </a:r>
            <a:r>
              <a:rPr sz="2400" spc="15" dirty="0">
                <a:solidFill>
                  <a:srgbClr val="003366"/>
                </a:solidFill>
                <a:latin typeface="Arial MT"/>
                <a:cs typeface="Arial MT"/>
              </a:rPr>
              <a:t>f</a:t>
            </a:r>
            <a:r>
              <a:rPr sz="2400" spc="22" baseline="-20833" dirty="0">
                <a:solidFill>
                  <a:srgbClr val="003366"/>
                </a:solidFill>
                <a:latin typeface="Arial MT"/>
                <a:cs typeface="Arial MT"/>
              </a:rPr>
              <a:t>1</a:t>
            </a:r>
            <a:r>
              <a:rPr sz="2400" spc="232" baseline="-20833" dirty="0">
                <a:solidFill>
                  <a:srgbClr val="003366"/>
                </a:solidFill>
                <a:latin typeface="Arial MT"/>
                <a:cs typeface="Arial MT"/>
              </a:rPr>
              <a:t> </a:t>
            </a:r>
            <a:r>
              <a:rPr sz="2400" dirty="0">
                <a:solidFill>
                  <a:srgbClr val="003366"/>
                </a:solidFill>
                <a:latin typeface="Arial MT"/>
                <a:cs typeface="Arial MT"/>
              </a:rPr>
              <a:t>=</a:t>
            </a:r>
            <a:r>
              <a:rPr sz="2400" spc="-25" dirty="0">
                <a:solidFill>
                  <a:srgbClr val="003366"/>
                </a:solidFill>
                <a:latin typeface="Arial MT"/>
                <a:cs typeface="Arial MT"/>
              </a:rPr>
              <a:t> </a:t>
            </a:r>
            <a:r>
              <a:rPr sz="2400" spc="5" dirty="0">
                <a:solidFill>
                  <a:srgbClr val="003366"/>
                </a:solidFill>
                <a:latin typeface="Arial MT"/>
                <a:cs typeface="Arial MT"/>
              </a:rPr>
              <a:t>1,</a:t>
            </a:r>
            <a:r>
              <a:rPr sz="2400" spc="-30" dirty="0">
                <a:solidFill>
                  <a:srgbClr val="003366"/>
                </a:solidFill>
                <a:latin typeface="Arial MT"/>
                <a:cs typeface="Arial MT"/>
              </a:rPr>
              <a:t> </a:t>
            </a:r>
            <a:r>
              <a:rPr sz="2400" spc="15" dirty="0">
                <a:solidFill>
                  <a:srgbClr val="003366"/>
                </a:solidFill>
                <a:latin typeface="Arial MT"/>
                <a:cs typeface="Arial MT"/>
              </a:rPr>
              <a:t>f</a:t>
            </a:r>
            <a:r>
              <a:rPr sz="2400" spc="22" baseline="-20833" dirty="0">
                <a:solidFill>
                  <a:srgbClr val="003366"/>
                </a:solidFill>
                <a:latin typeface="Arial MT"/>
                <a:cs typeface="Arial MT"/>
              </a:rPr>
              <a:t>2</a:t>
            </a:r>
            <a:r>
              <a:rPr sz="2400" spc="232" baseline="-20833" dirty="0">
                <a:solidFill>
                  <a:srgbClr val="003366"/>
                </a:solidFill>
                <a:latin typeface="Arial MT"/>
                <a:cs typeface="Arial MT"/>
              </a:rPr>
              <a:t> </a:t>
            </a:r>
            <a:r>
              <a:rPr sz="2400" dirty="0">
                <a:solidFill>
                  <a:srgbClr val="003366"/>
                </a:solidFill>
                <a:latin typeface="Arial MT"/>
                <a:cs typeface="Arial MT"/>
              </a:rPr>
              <a:t>=</a:t>
            </a:r>
            <a:r>
              <a:rPr sz="2400" spc="-25" dirty="0">
                <a:solidFill>
                  <a:srgbClr val="003366"/>
                </a:solidFill>
                <a:latin typeface="Arial MT"/>
                <a:cs typeface="Arial MT"/>
              </a:rPr>
              <a:t> </a:t>
            </a:r>
            <a:r>
              <a:rPr sz="2400" spc="-5" dirty="0">
                <a:solidFill>
                  <a:srgbClr val="003366"/>
                </a:solidFill>
                <a:latin typeface="Arial MT"/>
                <a:cs typeface="Arial MT"/>
              </a:rPr>
              <a:t>2</a:t>
            </a:r>
            <a:endParaRPr sz="2400" dirty="0">
              <a:latin typeface="Arial MT"/>
              <a:cs typeface="Arial MT"/>
            </a:endParaRPr>
          </a:p>
          <a:p>
            <a:pPr marL="382270" indent="-344805">
              <a:lnSpc>
                <a:spcPct val="100000"/>
              </a:lnSpc>
              <a:spcBef>
                <a:spcPts val="615"/>
              </a:spcBef>
              <a:buSzPct val="75000"/>
              <a:buFont typeface="Wingdings"/>
              <a:buChar char=""/>
              <a:tabLst>
                <a:tab pos="382270" algn="l"/>
                <a:tab pos="382905" algn="l"/>
              </a:tabLst>
            </a:pPr>
            <a:r>
              <a:rPr sz="2600" spc="-10" dirty="0">
                <a:solidFill>
                  <a:srgbClr val="003366"/>
                </a:solidFill>
                <a:latin typeface="Arial MT"/>
                <a:cs typeface="Arial MT"/>
              </a:rPr>
              <a:t>Recursive</a:t>
            </a:r>
            <a:r>
              <a:rPr sz="2600" spc="25" dirty="0">
                <a:solidFill>
                  <a:srgbClr val="003366"/>
                </a:solidFill>
                <a:latin typeface="Arial MT"/>
                <a:cs typeface="Arial MT"/>
              </a:rPr>
              <a:t> </a:t>
            </a:r>
            <a:r>
              <a:rPr sz="2600" spc="-5" dirty="0">
                <a:solidFill>
                  <a:srgbClr val="003366"/>
                </a:solidFill>
                <a:latin typeface="Arial MT"/>
                <a:cs typeface="Arial MT"/>
              </a:rPr>
              <a:t>formula:</a:t>
            </a:r>
            <a:endParaRPr sz="2600" dirty="0">
              <a:latin typeface="Arial MT"/>
              <a:cs typeface="Arial MT"/>
            </a:endParaRPr>
          </a:p>
          <a:p>
            <a:pPr marL="495300">
              <a:lnSpc>
                <a:spcPct val="100000"/>
              </a:lnSpc>
              <a:spcBef>
                <a:spcPts val="550"/>
              </a:spcBef>
              <a:tabLst>
                <a:tab pos="781685" algn="l"/>
              </a:tabLst>
            </a:pPr>
            <a:r>
              <a:rPr sz="1650" dirty="0">
                <a:solidFill>
                  <a:srgbClr val="003366"/>
                </a:solidFill>
                <a:latin typeface="Arial MT"/>
                <a:cs typeface="Arial MT"/>
              </a:rPr>
              <a:t>–	</a:t>
            </a:r>
            <a:r>
              <a:rPr sz="2200" dirty="0">
                <a:solidFill>
                  <a:srgbClr val="003366"/>
                </a:solidFill>
                <a:latin typeface="Arial MT"/>
                <a:cs typeface="Arial MT"/>
              </a:rPr>
              <a:t>f</a:t>
            </a:r>
            <a:r>
              <a:rPr sz="2200" spc="-10" dirty="0">
                <a:solidFill>
                  <a:srgbClr val="003366"/>
                </a:solidFill>
                <a:latin typeface="Arial MT"/>
                <a:cs typeface="Arial MT"/>
              </a:rPr>
              <a:t> </a:t>
            </a:r>
            <a:r>
              <a:rPr sz="2175" spc="15" baseline="-21072" dirty="0">
                <a:solidFill>
                  <a:srgbClr val="003366"/>
                </a:solidFill>
                <a:latin typeface="Arial MT"/>
                <a:cs typeface="Arial MT"/>
              </a:rPr>
              <a:t>n+1</a:t>
            </a:r>
            <a:r>
              <a:rPr sz="2175" spc="292" baseline="-21072" dirty="0">
                <a:solidFill>
                  <a:srgbClr val="003366"/>
                </a:solidFill>
                <a:latin typeface="Arial MT"/>
                <a:cs typeface="Arial MT"/>
              </a:rPr>
              <a:t> </a:t>
            </a:r>
            <a:r>
              <a:rPr sz="2200" spc="5" dirty="0">
                <a:solidFill>
                  <a:srgbClr val="003366"/>
                </a:solidFill>
                <a:latin typeface="Arial MT"/>
                <a:cs typeface="Arial MT"/>
              </a:rPr>
              <a:t>=</a:t>
            </a:r>
            <a:r>
              <a:rPr sz="2200" spc="-10" dirty="0">
                <a:solidFill>
                  <a:srgbClr val="003366"/>
                </a:solidFill>
                <a:latin typeface="Arial MT"/>
                <a:cs typeface="Arial MT"/>
              </a:rPr>
              <a:t> </a:t>
            </a:r>
            <a:r>
              <a:rPr sz="2200" dirty="0">
                <a:solidFill>
                  <a:srgbClr val="003366"/>
                </a:solidFill>
                <a:latin typeface="Arial MT"/>
                <a:cs typeface="Arial MT"/>
              </a:rPr>
              <a:t>f</a:t>
            </a:r>
            <a:r>
              <a:rPr sz="2200" spc="-10" dirty="0">
                <a:solidFill>
                  <a:srgbClr val="003366"/>
                </a:solidFill>
                <a:latin typeface="Arial MT"/>
                <a:cs typeface="Arial MT"/>
              </a:rPr>
              <a:t> </a:t>
            </a:r>
            <a:r>
              <a:rPr sz="2175" baseline="-21072" dirty="0">
                <a:solidFill>
                  <a:srgbClr val="003366"/>
                </a:solidFill>
                <a:latin typeface="Arial MT"/>
                <a:cs typeface="Arial MT"/>
              </a:rPr>
              <a:t>n-1</a:t>
            </a:r>
            <a:r>
              <a:rPr sz="2175" spc="330" baseline="-21072" dirty="0">
                <a:solidFill>
                  <a:srgbClr val="003366"/>
                </a:solidFill>
                <a:latin typeface="Arial MT"/>
                <a:cs typeface="Arial MT"/>
              </a:rPr>
              <a:t> </a:t>
            </a:r>
            <a:r>
              <a:rPr sz="2200" spc="5" dirty="0">
                <a:solidFill>
                  <a:srgbClr val="003366"/>
                </a:solidFill>
                <a:latin typeface="Arial MT"/>
                <a:cs typeface="Arial MT"/>
              </a:rPr>
              <a:t>+</a:t>
            </a:r>
            <a:r>
              <a:rPr sz="2200" spc="-15" dirty="0">
                <a:solidFill>
                  <a:srgbClr val="003366"/>
                </a:solidFill>
                <a:latin typeface="Arial MT"/>
                <a:cs typeface="Arial MT"/>
              </a:rPr>
              <a:t> </a:t>
            </a:r>
            <a:r>
              <a:rPr sz="2200" dirty="0">
                <a:solidFill>
                  <a:srgbClr val="003366"/>
                </a:solidFill>
                <a:latin typeface="Arial MT"/>
                <a:cs typeface="Arial MT"/>
              </a:rPr>
              <a:t>f</a:t>
            </a:r>
            <a:r>
              <a:rPr sz="2200" spc="-10" dirty="0">
                <a:solidFill>
                  <a:srgbClr val="003366"/>
                </a:solidFill>
                <a:latin typeface="Arial MT"/>
                <a:cs typeface="Arial MT"/>
              </a:rPr>
              <a:t> </a:t>
            </a:r>
            <a:r>
              <a:rPr sz="2175" spc="7" baseline="-21072" dirty="0">
                <a:solidFill>
                  <a:srgbClr val="003366"/>
                </a:solidFill>
                <a:latin typeface="Arial MT"/>
                <a:cs typeface="Arial MT"/>
              </a:rPr>
              <a:t>n</a:t>
            </a:r>
            <a:r>
              <a:rPr sz="2175" baseline="-21072" dirty="0">
                <a:solidFill>
                  <a:srgbClr val="003366"/>
                </a:solidFill>
                <a:latin typeface="Arial MT"/>
                <a:cs typeface="Arial MT"/>
              </a:rPr>
              <a:t> </a:t>
            </a:r>
            <a:r>
              <a:rPr sz="2200" spc="10" dirty="0">
                <a:solidFill>
                  <a:srgbClr val="003366"/>
                </a:solidFill>
                <a:latin typeface="Arial MT"/>
                <a:cs typeface="Arial MT"/>
              </a:rPr>
              <a:t>for</a:t>
            </a:r>
            <a:r>
              <a:rPr sz="2200" spc="-40" dirty="0">
                <a:solidFill>
                  <a:srgbClr val="003366"/>
                </a:solidFill>
                <a:latin typeface="Arial MT"/>
                <a:cs typeface="Arial MT"/>
              </a:rPr>
              <a:t> </a:t>
            </a:r>
            <a:r>
              <a:rPr sz="2200" spc="5" dirty="0">
                <a:solidFill>
                  <a:srgbClr val="003366"/>
                </a:solidFill>
                <a:latin typeface="Arial MT"/>
                <a:cs typeface="Arial MT"/>
              </a:rPr>
              <a:t>n </a:t>
            </a:r>
            <a:r>
              <a:rPr sz="2200" u="heavy" spc="5" dirty="0">
                <a:solidFill>
                  <a:srgbClr val="003366"/>
                </a:solidFill>
                <a:uFill>
                  <a:solidFill>
                    <a:srgbClr val="003366"/>
                  </a:solidFill>
                </a:uFill>
                <a:latin typeface="Arial MT"/>
                <a:cs typeface="Arial MT"/>
              </a:rPr>
              <a:t>&gt;</a:t>
            </a:r>
            <a:r>
              <a:rPr sz="2200" spc="-10" dirty="0">
                <a:solidFill>
                  <a:srgbClr val="003366"/>
                </a:solidFill>
                <a:latin typeface="Arial MT"/>
                <a:cs typeface="Arial MT"/>
              </a:rPr>
              <a:t> </a:t>
            </a:r>
            <a:r>
              <a:rPr sz="2200" spc="5" dirty="0">
                <a:solidFill>
                  <a:srgbClr val="003366"/>
                </a:solidFill>
                <a:latin typeface="Arial MT"/>
                <a:cs typeface="Arial MT"/>
              </a:rPr>
              <a:t>3</a:t>
            </a:r>
            <a:endParaRPr sz="2200" dirty="0">
              <a:latin typeface="Arial MT"/>
              <a:cs typeface="Arial MT"/>
            </a:endParaRPr>
          </a:p>
          <a:p>
            <a:pPr marL="382270" indent="-344805">
              <a:lnSpc>
                <a:spcPct val="100000"/>
              </a:lnSpc>
              <a:spcBef>
                <a:spcPts val="650"/>
              </a:spcBef>
              <a:buSzPct val="75000"/>
              <a:buFont typeface="Wingdings"/>
              <a:buChar char=""/>
              <a:tabLst>
                <a:tab pos="382270" algn="l"/>
                <a:tab pos="382905" algn="l"/>
              </a:tabLst>
            </a:pPr>
            <a:r>
              <a:rPr sz="2800" dirty="0">
                <a:solidFill>
                  <a:srgbClr val="003366"/>
                </a:solidFill>
                <a:latin typeface="Arial MT"/>
                <a:cs typeface="Arial MT"/>
              </a:rPr>
              <a:t>First</a:t>
            </a:r>
            <a:r>
              <a:rPr sz="2800" spc="-55" dirty="0">
                <a:solidFill>
                  <a:srgbClr val="003366"/>
                </a:solidFill>
                <a:latin typeface="Arial MT"/>
                <a:cs typeface="Arial MT"/>
              </a:rPr>
              <a:t> </a:t>
            </a:r>
            <a:r>
              <a:rPr sz="2800" spc="5" dirty="0">
                <a:solidFill>
                  <a:srgbClr val="003366"/>
                </a:solidFill>
                <a:latin typeface="Arial MT"/>
                <a:cs typeface="Arial MT"/>
              </a:rPr>
              <a:t>few</a:t>
            </a:r>
            <a:r>
              <a:rPr sz="2800" spc="-50" dirty="0">
                <a:solidFill>
                  <a:srgbClr val="003366"/>
                </a:solidFill>
                <a:latin typeface="Arial MT"/>
                <a:cs typeface="Arial MT"/>
              </a:rPr>
              <a:t> </a:t>
            </a:r>
            <a:r>
              <a:rPr sz="2800" dirty="0">
                <a:solidFill>
                  <a:srgbClr val="003366"/>
                </a:solidFill>
                <a:latin typeface="Arial MT"/>
                <a:cs typeface="Arial MT"/>
              </a:rPr>
              <a:t>terms:</a:t>
            </a:r>
            <a:endParaRPr lang="en-US" sz="2800" dirty="0">
              <a:solidFill>
                <a:srgbClr val="003366"/>
              </a:solidFill>
              <a:latin typeface="Arial MT"/>
              <a:cs typeface="Arial MT"/>
            </a:endParaRPr>
          </a:p>
          <a:p>
            <a:pPr marL="382270" indent="-344805">
              <a:lnSpc>
                <a:spcPct val="100000"/>
              </a:lnSpc>
              <a:spcBef>
                <a:spcPts val="650"/>
              </a:spcBef>
              <a:buSzPct val="75000"/>
              <a:buFont typeface="Wingdings"/>
              <a:buChar char=""/>
              <a:tabLst>
                <a:tab pos="382270" algn="l"/>
                <a:tab pos="382905" algn="l"/>
              </a:tabLst>
            </a:pPr>
            <a:endParaRPr sz="2800" dirty="0">
              <a:latin typeface="Arial MT"/>
              <a:cs typeface="Arial MT"/>
            </a:endParaRPr>
          </a:p>
        </p:txBody>
      </p:sp>
      <p:graphicFrame>
        <p:nvGraphicFramePr>
          <p:cNvPr id="5" name="object 4"/>
          <p:cNvGraphicFramePr>
            <a:graphicFrameLocks noGrp="1"/>
          </p:cNvGraphicFramePr>
          <p:nvPr>
            <p:extLst>
              <p:ext uri="{D42A27DB-BD31-4B8C-83A1-F6EECF244321}">
                <p14:modId xmlns:p14="http://schemas.microsoft.com/office/powerpoint/2010/main" val="3209987053"/>
              </p:ext>
            </p:extLst>
          </p:nvPr>
        </p:nvGraphicFramePr>
        <p:xfrm>
          <a:off x="2409122" y="4562709"/>
          <a:ext cx="6400800" cy="838200"/>
        </p:xfrm>
        <a:graphic>
          <a:graphicData uri="http://schemas.openxmlformats.org/drawingml/2006/table">
            <a:tbl>
              <a:tblPr firstRow="1" bandRow="1">
                <a:tableStyleId>{2D5ABB26-0587-4C30-8999-92F81FD0307C}</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gridCol w="514350">
                  <a:extLst>
                    <a:ext uri="{9D8B030D-6E8A-4147-A177-3AD203B41FA5}">
                      <a16:colId xmlns:a16="http://schemas.microsoft.com/office/drawing/2014/main" val="20010"/>
                    </a:ext>
                  </a:extLst>
                </a:gridCol>
                <a:gridCol w="742950">
                  <a:extLst>
                    <a:ext uri="{9D8B030D-6E8A-4147-A177-3AD203B41FA5}">
                      <a16:colId xmlns:a16="http://schemas.microsoft.com/office/drawing/2014/main" val="20011"/>
                    </a:ext>
                  </a:extLst>
                </a:gridCol>
              </a:tblGrid>
              <a:tr h="419100">
                <a:tc>
                  <a:txBody>
                    <a:bodyPr/>
                    <a:lstStyle/>
                    <a:p>
                      <a:pPr algn="ctr">
                        <a:lnSpc>
                          <a:spcPct val="100000"/>
                        </a:lnSpc>
                        <a:spcBef>
                          <a:spcPts val="330"/>
                        </a:spcBef>
                      </a:pPr>
                      <a:r>
                        <a:rPr sz="1800" dirty="0">
                          <a:solidFill>
                            <a:srgbClr val="003366"/>
                          </a:solidFill>
                          <a:latin typeface="Arial MT"/>
                          <a:cs typeface="Arial MT"/>
                        </a:rPr>
                        <a:t>n</a:t>
                      </a:r>
                      <a:endParaRPr sz="1800">
                        <a:latin typeface="Arial MT"/>
                        <a:cs typeface="Arial MT"/>
                      </a:endParaRPr>
                    </a:p>
                  </a:txBody>
                  <a:tcPr marL="0" marR="0" marT="41910" marB="0">
                    <a:lnL w="28575">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algn="ctr">
                        <a:lnSpc>
                          <a:spcPct val="100000"/>
                        </a:lnSpc>
                        <a:spcBef>
                          <a:spcPts val="330"/>
                        </a:spcBef>
                      </a:pPr>
                      <a:r>
                        <a:rPr sz="1800" dirty="0">
                          <a:solidFill>
                            <a:srgbClr val="003366"/>
                          </a:solidFill>
                          <a:latin typeface="Arial MT"/>
                          <a:cs typeface="Arial MT"/>
                        </a:rPr>
                        <a:t>1</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marR="186055" algn="r">
                        <a:lnSpc>
                          <a:spcPct val="100000"/>
                        </a:lnSpc>
                        <a:spcBef>
                          <a:spcPts val="330"/>
                        </a:spcBef>
                      </a:pPr>
                      <a:r>
                        <a:rPr sz="1800" dirty="0">
                          <a:solidFill>
                            <a:srgbClr val="003366"/>
                          </a:solidFill>
                          <a:latin typeface="Arial MT"/>
                          <a:cs typeface="Arial MT"/>
                        </a:rPr>
                        <a:t>2</a:t>
                      </a:r>
                      <a:endParaRPr sz="1800" dirty="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algn="ctr">
                        <a:lnSpc>
                          <a:spcPct val="100000"/>
                        </a:lnSpc>
                        <a:spcBef>
                          <a:spcPts val="330"/>
                        </a:spcBef>
                      </a:pPr>
                      <a:r>
                        <a:rPr sz="1800" dirty="0">
                          <a:solidFill>
                            <a:srgbClr val="003366"/>
                          </a:solidFill>
                          <a:latin typeface="Arial MT"/>
                          <a:cs typeface="Arial MT"/>
                        </a:rPr>
                        <a:t>3</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marL="193675">
                        <a:lnSpc>
                          <a:spcPct val="100000"/>
                        </a:lnSpc>
                        <a:spcBef>
                          <a:spcPts val="330"/>
                        </a:spcBef>
                      </a:pPr>
                      <a:r>
                        <a:rPr sz="1800" dirty="0">
                          <a:solidFill>
                            <a:srgbClr val="003366"/>
                          </a:solidFill>
                          <a:latin typeface="Arial MT"/>
                          <a:cs typeface="Arial MT"/>
                        </a:rPr>
                        <a:t>4</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marL="193675">
                        <a:lnSpc>
                          <a:spcPct val="100000"/>
                        </a:lnSpc>
                        <a:spcBef>
                          <a:spcPts val="330"/>
                        </a:spcBef>
                      </a:pPr>
                      <a:r>
                        <a:rPr sz="1800" dirty="0">
                          <a:solidFill>
                            <a:srgbClr val="003366"/>
                          </a:solidFill>
                          <a:latin typeface="Arial MT"/>
                          <a:cs typeface="Arial MT"/>
                        </a:rPr>
                        <a:t>5</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marL="1270" algn="ctr">
                        <a:lnSpc>
                          <a:spcPct val="100000"/>
                        </a:lnSpc>
                        <a:spcBef>
                          <a:spcPts val="330"/>
                        </a:spcBef>
                      </a:pPr>
                      <a:r>
                        <a:rPr sz="1800" dirty="0">
                          <a:solidFill>
                            <a:srgbClr val="003366"/>
                          </a:solidFill>
                          <a:latin typeface="Arial MT"/>
                          <a:cs typeface="Arial MT"/>
                        </a:rPr>
                        <a:t>6</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marL="1270" algn="ctr">
                        <a:lnSpc>
                          <a:spcPct val="100000"/>
                        </a:lnSpc>
                        <a:spcBef>
                          <a:spcPts val="330"/>
                        </a:spcBef>
                      </a:pPr>
                      <a:r>
                        <a:rPr sz="1800" dirty="0">
                          <a:solidFill>
                            <a:srgbClr val="003366"/>
                          </a:solidFill>
                          <a:latin typeface="Arial MT"/>
                          <a:cs typeface="Arial MT"/>
                        </a:rPr>
                        <a:t>7</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marL="1905" algn="ctr">
                        <a:lnSpc>
                          <a:spcPct val="100000"/>
                        </a:lnSpc>
                        <a:spcBef>
                          <a:spcPts val="330"/>
                        </a:spcBef>
                      </a:pPr>
                      <a:r>
                        <a:rPr sz="1800" dirty="0">
                          <a:solidFill>
                            <a:srgbClr val="003366"/>
                          </a:solidFill>
                          <a:latin typeface="Arial MT"/>
                          <a:cs typeface="Arial MT"/>
                        </a:rPr>
                        <a:t>8</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marL="2540" algn="ctr">
                        <a:lnSpc>
                          <a:spcPct val="100000"/>
                        </a:lnSpc>
                        <a:spcBef>
                          <a:spcPts val="330"/>
                        </a:spcBef>
                      </a:pPr>
                      <a:r>
                        <a:rPr sz="1800" dirty="0">
                          <a:solidFill>
                            <a:srgbClr val="003366"/>
                          </a:solidFill>
                          <a:latin typeface="Arial MT"/>
                          <a:cs typeface="Arial MT"/>
                        </a:rPr>
                        <a:t>9</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marR="119380" algn="r">
                        <a:lnSpc>
                          <a:spcPct val="100000"/>
                        </a:lnSpc>
                        <a:spcBef>
                          <a:spcPts val="330"/>
                        </a:spcBef>
                      </a:pPr>
                      <a:r>
                        <a:rPr sz="1800" dirty="0">
                          <a:solidFill>
                            <a:srgbClr val="003366"/>
                          </a:solidFill>
                          <a:latin typeface="Arial MT"/>
                          <a:cs typeface="Arial MT"/>
                        </a:rPr>
                        <a:t>10</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28575">
                      <a:solidFill>
                        <a:srgbClr val="003366"/>
                      </a:solidFill>
                      <a:prstDash val="solid"/>
                    </a:lnT>
                    <a:lnB w="12700">
                      <a:solidFill>
                        <a:srgbClr val="003366"/>
                      </a:solidFill>
                      <a:prstDash val="solid"/>
                    </a:lnB>
                  </a:tcPr>
                </a:tc>
                <a:tc>
                  <a:txBody>
                    <a:bodyPr/>
                    <a:lstStyle/>
                    <a:p>
                      <a:pPr marR="9525" algn="ctr">
                        <a:lnSpc>
                          <a:spcPct val="100000"/>
                        </a:lnSpc>
                        <a:spcBef>
                          <a:spcPts val="330"/>
                        </a:spcBef>
                      </a:pPr>
                      <a:r>
                        <a:rPr sz="1800" spc="-145" dirty="0">
                          <a:solidFill>
                            <a:srgbClr val="003366"/>
                          </a:solidFill>
                          <a:latin typeface="Arial MT"/>
                          <a:cs typeface="Arial MT"/>
                        </a:rPr>
                        <a:t>11</a:t>
                      </a:r>
                      <a:endParaRPr sz="1800">
                        <a:latin typeface="Arial MT"/>
                        <a:cs typeface="Arial MT"/>
                      </a:endParaRPr>
                    </a:p>
                  </a:txBody>
                  <a:tcPr marL="0" marR="0" marT="41910" marB="0">
                    <a:lnL w="12700">
                      <a:solidFill>
                        <a:srgbClr val="003366"/>
                      </a:solidFill>
                      <a:prstDash val="solid"/>
                    </a:lnL>
                    <a:lnR w="28575">
                      <a:solidFill>
                        <a:srgbClr val="003366"/>
                      </a:solidFill>
                      <a:prstDash val="solid"/>
                    </a:lnR>
                    <a:lnT w="28575">
                      <a:solidFill>
                        <a:srgbClr val="003366"/>
                      </a:solidFill>
                      <a:prstDash val="solid"/>
                    </a:lnT>
                    <a:lnB w="12700">
                      <a:solidFill>
                        <a:srgbClr val="003366"/>
                      </a:solidFill>
                      <a:prstDash val="solid"/>
                    </a:lnB>
                  </a:tcPr>
                </a:tc>
                <a:extLst>
                  <a:ext uri="{0D108BD9-81ED-4DB2-BD59-A6C34878D82A}">
                    <a16:rowId xmlns:a16="http://schemas.microsoft.com/office/drawing/2014/main" val="10000"/>
                  </a:ext>
                </a:extLst>
              </a:tr>
              <a:tr h="419100">
                <a:tc>
                  <a:txBody>
                    <a:bodyPr/>
                    <a:lstStyle/>
                    <a:p>
                      <a:pPr algn="ctr">
                        <a:lnSpc>
                          <a:spcPct val="100000"/>
                        </a:lnSpc>
                        <a:spcBef>
                          <a:spcPts val="330"/>
                        </a:spcBef>
                      </a:pPr>
                      <a:r>
                        <a:rPr sz="1800" dirty="0">
                          <a:solidFill>
                            <a:srgbClr val="003366"/>
                          </a:solidFill>
                          <a:latin typeface="Arial MT"/>
                          <a:cs typeface="Arial MT"/>
                        </a:rPr>
                        <a:t>f</a:t>
                      </a:r>
                      <a:r>
                        <a:rPr sz="1800" baseline="-20833" dirty="0">
                          <a:solidFill>
                            <a:srgbClr val="003366"/>
                          </a:solidFill>
                          <a:latin typeface="Arial MT"/>
                          <a:cs typeface="Arial MT"/>
                        </a:rPr>
                        <a:t>n</a:t>
                      </a:r>
                      <a:endParaRPr sz="1800" baseline="-20833">
                        <a:latin typeface="Arial MT"/>
                        <a:cs typeface="Arial MT"/>
                      </a:endParaRPr>
                    </a:p>
                  </a:txBody>
                  <a:tcPr marL="0" marR="0" marT="41910" marB="0">
                    <a:lnL w="28575">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algn="ctr">
                        <a:lnSpc>
                          <a:spcPct val="100000"/>
                        </a:lnSpc>
                        <a:spcBef>
                          <a:spcPts val="330"/>
                        </a:spcBef>
                      </a:pPr>
                      <a:r>
                        <a:rPr sz="1800" dirty="0">
                          <a:solidFill>
                            <a:srgbClr val="003366"/>
                          </a:solidFill>
                          <a:latin typeface="Arial MT"/>
                          <a:cs typeface="Arial MT"/>
                        </a:rPr>
                        <a:t>1</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marR="185420" algn="r">
                        <a:lnSpc>
                          <a:spcPct val="100000"/>
                        </a:lnSpc>
                        <a:spcBef>
                          <a:spcPts val="330"/>
                        </a:spcBef>
                      </a:pPr>
                      <a:r>
                        <a:rPr sz="1800" dirty="0">
                          <a:solidFill>
                            <a:srgbClr val="003366"/>
                          </a:solidFill>
                          <a:latin typeface="Arial MT"/>
                          <a:cs typeface="Arial MT"/>
                        </a:rPr>
                        <a:t>2</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algn="ctr">
                        <a:lnSpc>
                          <a:spcPct val="100000"/>
                        </a:lnSpc>
                        <a:spcBef>
                          <a:spcPts val="330"/>
                        </a:spcBef>
                      </a:pPr>
                      <a:r>
                        <a:rPr sz="1800" dirty="0">
                          <a:solidFill>
                            <a:srgbClr val="003366"/>
                          </a:solidFill>
                          <a:latin typeface="Arial MT"/>
                          <a:cs typeface="Arial MT"/>
                        </a:rPr>
                        <a:t>3</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marL="193675">
                        <a:lnSpc>
                          <a:spcPct val="100000"/>
                        </a:lnSpc>
                        <a:spcBef>
                          <a:spcPts val="330"/>
                        </a:spcBef>
                      </a:pPr>
                      <a:r>
                        <a:rPr sz="1800" dirty="0">
                          <a:solidFill>
                            <a:srgbClr val="003366"/>
                          </a:solidFill>
                          <a:latin typeface="Arial MT"/>
                          <a:cs typeface="Arial MT"/>
                        </a:rPr>
                        <a:t>5</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marL="193675">
                        <a:lnSpc>
                          <a:spcPct val="100000"/>
                        </a:lnSpc>
                        <a:spcBef>
                          <a:spcPts val="330"/>
                        </a:spcBef>
                      </a:pPr>
                      <a:r>
                        <a:rPr sz="1800" dirty="0">
                          <a:solidFill>
                            <a:srgbClr val="003366"/>
                          </a:solidFill>
                          <a:latin typeface="Arial MT"/>
                          <a:cs typeface="Arial MT"/>
                        </a:rPr>
                        <a:t>8</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marL="2540" algn="ctr">
                        <a:lnSpc>
                          <a:spcPct val="100000"/>
                        </a:lnSpc>
                        <a:spcBef>
                          <a:spcPts val="330"/>
                        </a:spcBef>
                      </a:pPr>
                      <a:r>
                        <a:rPr sz="1800" spc="5" dirty="0">
                          <a:solidFill>
                            <a:srgbClr val="003366"/>
                          </a:solidFill>
                          <a:latin typeface="Arial MT"/>
                          <a:cs typeface="Arial MT"/>
                        </a:rPr>
                        <a:t>13</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marL="2540" algn="ctr">
                        <a:lnSpc>
                          <a:spcPct val="100000"/>
                        </a:lnSpc>
                        <a:spcBef>
                          <a:spcPts val="330"/>
                        </a:spcBef>
                      </a:pPr>
                      <a:r>
                        <a:rPr sz="1800" spc="5" dirty="0">
                          <a:solidFill>
                            <a:srgbClr val="003366"/>
                          </a:solidFill>
                          <a:latin typeface="Arial MT"/>
                          <a:cs typeface="Arial MT"/>
                        </a:rPr>
                        <a:t>21</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marL="3175" algn="ctr">
                        <a:lnSpc>
                          <a:spcPct val="100000"/>
                        </a:lnSpc>
                        <a:spcBef>
                          <a:spcPts val="330"/>
                        </a:spcBef>
                      </a:pPr>
                      <a:r>
                        <a:rPr sz="1800" spc="5" dirty="0">
                          <a:solidFill>
                            <a:srgbClr val="003366"/>
                          </a:solidFill>
                          <a:latin typeface="Arial MT"/>
                          <a:cs typeface="Arial MT"/>
                        </a:rPr>
                        <a:t>34</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marL="3175" algn="ctr">
                        <a:lnSpc>
                          <a:spcPct val="100000"/>
                        </a:lnSpc>
                        <a:spcBef>
                          <a:spcPts val="330"/>
                        </a:spcBef>
                      </a:pPr>
                      <a:r>
                        <a:rPr sz="1800" spc="5" dirty="0">
                          <a:solidFill>
                            <a:srgbClr val="003366"/>
                          </a:solidFill>
                          <a:latin typeface="Arial MT"/>
                          <a:cs typeface="Arial MT"/>
                        </a:rPr>
                        <a:t>55</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marR="119380" algn="r">
                        <a:lnSpc>
                          <a:spcPct val="100000"/>
                        </a:lnSpc>
                        <a:spcBef>
                          <a:spcPts val="330"/>
                        </a:spcBef>
                      </a:pPr>
                      <a:r>
                        <a:rPr sz="1800" spc="5" dirty="0">
                          <a:solidFill>
                            <a:srgbClr val="003366"/>
                          </a:solidFill>
                          <a:latin typeface="Arial MT"/>
                          <a:cs typeface="Arial MT"/>
                        </a:rPr>
                        <a:t>89</a:t>
                      </a:r>
                      <a:endParaRPr sz="1800">
                        <a:latin typeface="Arial MT"/>
                        <a:cs typeface="Arial MT"/>
                      </a:endParaRPr>
                    </a:p>
                  </a:txBody>
                  <a:tcPr marL="0" marR="0" marT="41910" marB="0">
                    <a:lnL w="12700">
                      <a:solidFill>
                        <a:srgbClr val="003366"/>
                      </a:solidFill>
                      <a:prstDash val="solid"/>
                    </a:lnL>
                    <a:lnR w="12700">
                      <a:solidFill>
                        <a:srgbClr val="003366"/>
                      </a:solidFill>
                      <a:prstDash val="solid"/>
                    </a:lnR>
                    <a:lnT w="12700">
                      <a:solidFill>
                        <a:srgbClr val="003366"/>
                      </a:solidFill>
                      <a:prstDash val="solid"/>
                    </a:lnT>
                    <a:lnB w="28575">
                      <a:solidFill>
                        <a:srgbClr val="003366"/>
                      </a:solidFill>
                      <a:prstDash val="solid"/>
                    </a:lnB>
                  </a:tcPr>
                </a:tc>
                <a:tc>
                  <a:txBody>
                    <a:bodyPr/>
                    <a:lstStyle/>
                    <a:p>
                      <a:pPr marL="635" algn="ctr">
                        <a:lnSpc>
                          <a:spcPct val="100000"/>
                        </a:lnSpc>
                        <a:spcBef>
                          <a:spcPts val="330"/>
                        </a:spcBef>
                      </a:pPr>
                      <a:r>
                        <a:rPr sz="1800" spc="5" dirty="0">
                          <a:solidFill>
                            <a:srgbClr val="003366"/>
                          </a:solidFill>
                          <a:latin typeface="Arial MT"/>
                          <a:cs typeface="Arial MT"/>
                        </a:rPr>
                        <a:t>144</a:t>
                      </a:r>
                      <a:endParaRPr sz="1800" dirty="0">
                        <a:latin typeface="Arial MT"/>
                        <a:cs typeface="Arial MT"/>
                      </a:endParaRPr>
                    </a:p>
                  </a:txBody>
                  <a:tcPr marL="0" marR="0" marT="41910" marB="0">
                    <a:lnL w="12700">
                      <a:solidFill>
                        <a:srgbClr val="003366"/>
                      </a:solidFill>
                      <a:prstDash val="solid"/>
                    </a:lnL>
                    <a:lnR w="28575">
                      <a:solidFill>
                        <a:srgbClr val="003366"/>
                      </a:solidFill>
                      <a:prstDash val="solid"/>
                    </a:lnR>
                    <a:lnT w="12700">
                      <a:solidFill>
                        <a:srgbClr val="003366"/>
                      </a:solidFill>
                      <a:prstDash val="solid"/>
                    </a:lnT>
                    <a:lnB w="28575">
                      <a:solidFill>
                        <a:srgbClr val="003366"/>
                      </a:solidFill>
                      <a:prstDash val="soli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15555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Example-4: Compound interest</a:t>
            </a:r>
          </a:p>
        </p:txBody>
      </p:sp>
      <p:sp>
        <p:nvSpPr>
          <p:cNvPr id="4" name="object 3"/>
          <p:cNvSpPr txBox="1">
            <a:spLocks noGrp="1"/>
          </p:cNvSpPr>
          <p:nvPr>
            <p:ph idx="1"/>
          </p:nvPr>
        </p:nvSpPr>
        <p:spPr>
          <a:prstGeom prst="rect">
            <a:avLst/>
          </a:prstGeom>
        </p:spPr>
        <p:txBody>
          <a:bodyPr vert="horz" wrap="square" lIns="0" tIns="49530" rIns="0" bIns="0" rtlCol="0">
            <a:spAutoFit/>
          </a:bodyPr>
          <a:lstStyle/>
          <a:p>
            <a:pPr marL="356870" indent="-344805">
              <a:lnSpc>
                <a:spcPct val="100000"/>
              </a:lnSpc>
              <a:spcBef>
                <a:spcPts val="390"/>
              </a:spcBef>
              <a:buSzPct val="75000"/>
              <a:buFont typeface="Wingdings"/>
              <a:buChar char=""/>
              <a:tabLst>
                <a:tab pos="356870" algn="l"/>
                <a:tab pos="357505" algn="l"/>
              </a:tabLst>
            </a:pPr>
            <a:r>
              <a:rPr sz="2400" spc="-5" dirty="0">
                <a:solidFill>
                  <a:srgbClr val="003366"/>
                </a:solidFill>
                <a:latin typeface="Arial MT"/>
                <a:cs typeface="Arial MT"/>
              </a:rPr>
              <a:t>Given</a:t>
            </a:r>
            <a:endParaRPr sz="2400" dirty="0">
              <a:latin typeface="Arial MT"/>
              <a:cs typeface="Arial MT"/>
            </a:endParaRPr>
          </a:p>
          <a:p>
            <a:pPr marL="756285" lvl="1" indent="-287020">
              <a:lnSpc>
                <a:spcPct val="100000"/>
              </a:lnSpc>
              <a:spcBef>
                <a:spcPts val="290"/>
              </a:spcBef>
              <a:buSzPct val="75000"/>
              <a:buChar char="–"/>
              <a:tabLst>
                <a:tab pos="756285" algn="l"/>
                <a:tab pos="756920" algn="l"/>
              </a:tabLst>
            </a:pPr>
            <a:r>
              <a:rPr sz="2400" dirty="0">
                <a:solidFill>
                  <a:srgbClr val="003366"/>
                </a:solidFill>
                <a:latin typeface="Arial MT"/>
                <a:cs typeface="Arial MT"/>
              </a:rPr>
              <a:t>P</a:t>
            </a:r>
            <a:r>
              <a:rPr sz="2400" spc="-35" dirty="0">
                <a:solidFill>
                  <a:srgbClr val="003366"/>
                </a:solidFill>
                <a:latin typeface="Arial MT"/>
                <a:cs typeface="Arial MT"/>
              </a:rPr>
              <a:t> </a:t>
            </a:r>
            <a:r>
              <a:rPr sz="2400" dirty="0">
                <a:solidFill>
                  <a:srgbClr val="003366"/>
                </a:solidFill>
                <a:latin typeface="Arial MT"/>
                <a:cs typeface="Arial MT"/>
              </a:rPr>
              <a:t>=</a:t>
            </a:r>
            <a:r>
              <a:rPr sz="2400" spc="-25" dirty="0">
                <a:solidFill>
                  <a:srgbClr val="003366"/>
                </a:solidFill>
                <a:latin typeface="Arial MT"/>
                <a:cs typeface="Arial MT"/>
              </a:rPr>
              <a:t> </a:t>
            </a:r>
            <a:r>
              <a:rPr sz="2400" dirty="0">
                <a:solidFill>
                  <a:srgbClr val="003366"/>
                </a:solidFill>
                <a:latin typeface="Arial MT"/>
                <a:cs typeface="Arial MT"/>
              </a:rPr>
              <a:t>initial</a:t>
            </a:r>
            <a:r>
              <a:rPr sz="2400" spc="-20" dirty="0">
                <a:solidFill>
                  <a:srgbClr val="003366"/>
                </a:solidFill>
                <a:latin typeface="Arial MT"/>
                <a:cs typeface="Arial MT"/>
              </a:rPr>
              <a:t> </a:t>
            </a:r>
            <a:r>
              <a:rPr sz="2400" spc="5" dirty="0">
                <a:solidFill>
                  <a:srgbClr val="003366"/>
                </a:solidFill>
                <a:latin typeface="Arial MT"/>
                <a:cs typeface="Arial MT"/>
              </a:rPr>
              <a:t>amount</a:t>
            </a:r>
            <a:r>
              <a:rPr sz="2400" spc="-55" dirty="0">
                <a:solidFill>
                  <a:srgbClr val="003366"/>
                </a:solidFill>
                <a:latin typeface="Arial MT"/>
                <a:cs typeface="Arial MT"/>
              </a:rPr>
              <a:t> </a:t>
            </a:r>
            <a:r>
              <a:rPr sz="2400" dirty="0">
                <a:solidFill>
                  <a:srgbClr val="003366"/>
                </a:solidFill>
                <a:latin typeface="Arial MT"/>
                <a:cs typeface="Arial MT"/>
              </a:rPr>
              <a:t>(principal)</a:t>
            </a:r>
            <a:endParaRPr sz="2400" dirty="0">
              <a:latin typeface="Arial MT"/>
              <a:cs typeface="Arial MT"/>
            </a:endParaRPr>
          </a:p>
          <a:p>
            <a:pPr marL="756285" lvl="1" indent="-287020">
              <a:lnSpc>
                <a:spcPct val="100000"/>
              </a:lnSpc>
              <a:spcBef>
                <a:spcPts val="285"/>
              </a:spcBef>
              <a:buSzPct val="75000"/>
              <a:buChar char="–"/>
              <a:tabLst>
                <a:tab pos="756285" algn="l"/>
                <a:tab pos="756920" algn="l"/>
              </a:tabLst>
            </a:pPr>
            <a:r>
              <a:rPr sz="2400" dirty="0">
                <a:solidFill>
                  <a:srgbClr val="003366"/>
                </a:solidFill>
                <a:latin typeface="Arial MT"/>
                <a:cs typeface="Arial MT"/>
              </a:rPr>
              <a:t>n</a:t>
            </a:r>
            <a:r>
              <a:rPr sz="2400" spc="-30" dirty="0">
                <a:solidFill>
                  <a:srgbClr val="003366"/>
                </a:solidFill>
                <a:latin typeface="Arial MT"/>
                <a:cs typeface="Arial MT"/>
              </a:rPr>
              <a:t> </a:t>
            </a:r>
            <a:r>
              <a:rPr sz="2400" dirty="0">
                <a:solidFill>
                  <a:srgbClr val="003366"/>
                </a:solidFill>
                <a:latin typeface="Arial MT"/>
                <a:cs typeface="Arial MT"/>
              </a:rPr>
              <a:t>=</a:t>
            </a:r>
            <a:r>
              <a:rPr sz="2400" spc="-25" dirty="0">
                <a:solidFill>
                  <a:srgbClr val="003366"/>
                </a:solidFill>
                <a:latin typeface="Arial MT"/>
                <a:cs typeface="Arial MT"/>
              </a:rPr>
              <a:t> </a:t>
            </a:r>
            <a:r>
              <a:rPr sz="2400" dirty="0">
                <a:solidFill>
                  <a:srgbClr val="003366"/>
                </a:solidFill>
                <a:latin typeface="Arial MT"/>
                <a:cs typeface="Arial MT"/>
              </a:rPr>
              <a:t>number</a:t>
            </a:r>
            <a:r>
              <a:rPr sz="2400" spc="-60" dirty="0">
                <a:solidFill>
                  <a:srgbClr val="003366"/>
                </a:solidFill>
                <a:latin typeface="Arial MT"/>
                <a:cs typeface="Arial MT"/>
              </a:rPr>
              <a:t> </a:t>
            </a:r>
            <a:r>
              <a:rPr sz="2400" dirty="0">
                <a:solidFill>
                  <a:srgbClr val="003366"/>
                </a:solidFill>
                <a:latin typeface="Arial MT"/>
                <a:cs typeface="Arial MT"/>
              </a:rPr>
              <a:t>of</a:t>
            </a:r>
            <a:r>
              <a:rPr sz="2400" spc="-30" dirty="0">
                <a:solidFill>
                  <a:srgbClr val="003366"/>
                </a:solidFill>
                <a:latin typeface="Arial MT"/>
                <a:cs typeface="Arial MT"/>
              </a:rPr>
              <a:t> </a:t>
            </a:r>
            <a:r>
              <a:rPr sz="2400" spc="-10" dirty="0">
                <a:solidFill>
                  <a:srgbClr val="003366"/>
                </a:solidFill>
                <a:latin typeface="Arial MT"/>
                <a:cs typeface="Arial MT"/>
              </a:rPr>
              <a:t>years</a:t>
            </a:r>
            <a:endParaRPr sz="2400" dirty="0">
              <a:latin typeface="Arial MT"/>
              <a:cs typeface="Arial MT"/>
            </a:endParaRPr>
          </a:p>
          <a:p>
            <a:pPr marL="756285" lvl="1" indent="-287020">
              <a:lnSpc>
                <a:spcPct val="100000"/>
              </a:lnSpc>
              <a:spcBef>
                <a:spcPts val="290"/>
              </a:spcBef>
              <a:buSzPct val="75000"/>
              <a:buChar char="–"/>
              <a:tabLst>
                <a:tab pos="756285" algn="l"/>
                <a:tab pos="756920" algn="l"/>
              </a:tabLst>
            </a:pPr>
            <a:r>
              <a:rPr sz="2400" dirty="0">
                <a:solidFill>
                  <a:srgbClr val="003366"/>
                </a:solidFill>
                <a:latin typeface="Arial MT"/>
                <a:cs typeface="Arial MT"/>
              </a:rPr>
              <a:t>r</a:t>
            </a:r>
            <a:r>
              <a:rPr sz="2400" spc="-15" dirty="0">
                <a:solidFill>
                  <a:srgbClr val="003366"/>
                </a:solidFill>
                <a:latin typeface="Arial MT"/>
                <a:cs typeface="Arial MT"/>
              </a:rPr>
              <a:t> </a:t>
            </a:r>
            <a:r>
              <a:rPr sz="2400" dirty="0">
                <a:solidFill>
                  <a:srgbClr val="003366"/>
                </a:solidFill>
                <a:latin typeface="Arial MT"/>
                <a:cs typeface="Arial MT"/>
              </a:rPr>
              <a:t>=</a:t>
            </a:r>
            <a:r>
              <a:rPr sz="2400" spc="-25" dirty="0">
                <a:solidFill>
                  <a:srgbClr val="003366"/>
                </a:solidFill>
                <a:latin typeface="Arial MT"/>
                <a:cs typeface="Arial MT"/>
              </a:rPr>
              <a:t> </a:t>
            </a:r>
            <a:r>
              <a:rPr sz="2400" dirty="0">
                <a:solidFill>
                  <a:srgbClr val="003366"/>
                </a:solidFill>
                <a:latin typeface="Arial MT"/>
                <a:cs typeface="Arial MT"/>
              </a:rPr>
              <a:t>annual</a:t>
            </a:r>
            <a:r>
              <a:rPr sz="2400" spc="-40" dirty="0">
                <a:solidFill>
                  <a:srgbClr val="003366"/>
                </a:solidFill>
                <a:latin typeface="Arial MT"/>
                <a:cs typeface="Arial MT"/>
              </a:rPr>
              <a:t> </a:t>
            </a:r>
            <a:r>
              <a:rPr sz="2400" dirty="0">
                <a:solidFill>
                  <a:srgbClr val="003366"/>
                </a:solidFill>
                <a:latin typeface="Arial MT"/>
                <a:cs typeface="Arial MT"/>
              </a:rPr>
              <a:t>interest</a:t>
            </a:r>
            <a:r>
              <a:rPr sz="2400" spc="-50" dirty="0">
                <a:solidFill>
                  <a:srgbClr val="003366"/>
                </a:solidFill>
                <a:latin typeface="Arial MT"/>
                <a:cs typeface="Arial MT"/>
              </a:rPr>
              <a:t> </a:t>
            </a:r>
            <a:r>
              <a:rPr sz="2400" dirty="0">
                <a:solidFill>
                  <a:srgbClr val="003366"/>
                </a:solidFill>
                <a:latin typeface="Arial MT"/>
                <a:cs typeface="Arial MT"/>
              </a:rPr>
              <a:t>rate</a:t>
            </a:r>
            <a:endParaRPr sz="2400" dirty="0">
              <a:latin typeface="Arial MT"/>
              <a:cs typeface="Arial MT"/>
            </a:endParaRPr>
          </a:p>
          <a:p>
            <a:pPr marL="756285" lvl="1" indent="-287020">
              <a:lnSpc>
                <a:spcPct val="100000"/>
              </a:lnSpc>
              <a:spcBef>
                <a:spcPts val="290"/>
              </a:spcBef>
              <a:buSzPct val="75000"/>
              <a:buChar char="–"/>
              <a:tabLst>
                <a:tab pos="756285" algn="l"/>
                <a:tab pos="756920" algn="l"/>
              </a:tabLst>
            </a:pPr>
            <a:r>
              <a:rPr sz="2400" dirty="0">
                <a:solidFill>
                  <a:srgbClr val="003366"/>
                </a:solidFill>
                <a:latin typeface="Arial MT"/>
                <a:cs typeface="Arial MT"/>
              </a:rPr>
              <a:t>A</a:t>
            </a:r>
            <a:r>
              <a:rPr sz="2400" spc="-20" dirty="0">
                <a:solidFill>
                  <a:srgbClr val="003366"/>
                </a:solidFill>
                <a:latin typeface="Arial MT"/>
                <a:cs typeface="Arial MT"/>
              </a:rPr>
              <a:t> </a:t>
            </a:r>
            <a:r>
              <a:rPr sz="2400" dirty="0">
                <a:solidFill>
                  <a:srgbClr val="003366"/>
                </a:solidFill>
                <a:latin typeface="Arial MT"/>
                <a:cs typeface="Arial MT"/>
              </a:rPr>
              <a:t>=</a:t>
            </a:r>
            <a:r>
              <a:rPr sz="2400" spc="-15" dirty="0">
                <a:solidFill>
                  <a:srgbClr val="003366"/>
                </a:solidFill>
                <a:latin typeface="Arial MT"/>
                <a:cs typeface="Arial MT"/>
              </a:rPr>
              <a:t> </a:t>
            </a:r>
            <a:r>
              <a:rPr sz="2400" dirty="0">
                <a:solidFill>
                  <a:srgbClr val="003366"/>
                </a:solidFill>
                <a:latin typeface="Arial MT"/>
                <a:cs typeface="Arial MT"/>
              </a:rPr>
              <a:t>amount</a:t>
            </a:r>
            <a:r>
              <a:rPr sz="2400" spc="-45" dirty="0">
                <a:solidFill>
                  <a:srgbClr val="003366"/>
                </a:solidFill>
                <a:latin typeface="Arial MT"/>
                <a:cs typeface="Arial MT"/>
              </a:rPr>
              <a:t> </a:t>
            </a:r>
            <a:r>
              <a:rPr sz="2400" dirty="0">
                <a:solidFill>
                  <a:srgbClr val="003366"/>
                </a:solidFill>
                <a:latin typeface="Arial MT"/>
                <a:cs typeface="Arial MT"/>
              </a:rPr>
              <a:t>of</a:t>
            </a:r>
            <a:r>
              <a:rPr sz="2400" spc="-20" dirty="0">
                <a:solidFill>
                  <a:srgbClr val="003366"/>
                </a:solidFill>
                <a:latin typeface="Arial MT"/>
                <a:cs typeface="Arial MT"/>
              </a:rPr>
              <a:t> </a:t>
            </a:r>
            <a:r>
              <a:rPr sz="2400" dirty="0">
                <a:solidFill>
                  <a:srgbClr val="003366"/>
                </a:solidFill>
                <a:latin typeface="Arial MT"/>
                <a:cs typeface="Arial MT"/>
              </a:rPr>
              <a:t>money</a:t>
            </a:r>
            <a:r>
              <a:rPr sz="2400" spc="-45" dirty="0">
                <a:solidFill>
                  <a:srgbClr val="003366"/>
                </a:solidFill>
                <a:latin typeface="Arial MT"/>
                <a:cs typeface="Arial MT"/>
              </a:rPr>
              <a:t> </a:t>
            </a:r>
            <a:r>
              <a:rPr sz="2400" dirty="0">
                <a:solidFill>
                  <a:srgbClr val="003366"/>
                </a:solidFill>
                <a:latin typeface="Arial MT"/>
                <a:cs typeface="Arial MT"/>
              </a:rPr>
              <a:t>at</a:t>
            </a:r>
            <a:r>
              <a:rPr sz="2400" spc="-25" dirty="0">
                <a:solidFill>
                  <a:srgbClr val="003366"/>
                </a:solidFill>
                <a:latin typeface="Arial MT"/>
                <a:cs typeface="Arial MT"/>
              </a:rPr>
              <a:t> </a:t>
            </a:r>
            <a:r>
              <a:rPr sz="2400" dirty="0">
                <a:solidFill>
                  <a:srgbClr val="003366"/>
                </a:solidFill>
                <a:latin typeface="Arial MT"/>
                <a:cs typeface="Arial MT"/>
              </a:rPr>
              <a:t>the</a:t>
            </a:r>
            <a:r>
              <a:rPr sz="2400" spc="-40" dirty="0">
                <a:solidFill>
                  <a:srgbClr val="003366"/>
                </a:solidFill>
                <a:latin typeface="Arial MT"/>
                <a:cs typeface="Arial MT"/>
              </a:rPr>
              <a:t> </a:t>
            </a:r>
            <a:r>
              <a:rPr sz="2400" dirty="0">
                <a:solidFill>
                  <a:srgbClr val="003366"/>
                </a:solidFill>
                <a:latin typeface="Arial MT"/>
                <a:cs typeface="Arial MT"/>
              </a:rPr>
              <a:t>end</a:t>
            </a:r>
            <a:r>
              <a:rPr sz="2400" spc="-20" dirty="0">
                <a:solidFill>
                  <a:srgbClr val="003366"/>
                </a:solidFill>
                <a:latin typeface="Arial MT"/>
                <a:cs typeface="Arial MT"/>
              </a:rPr>
              <a:t> </a:t>
            </a:r>
            <a:r>
              <a:rPr sz="2400" dirty="0">
                <a:solidFill>
                  <a:srgbClr val="003366"/>
                </a:solidFill>
                <a:latin typeface="Arial MT"/>
                <a:cs typeface="Arial MT"/>
              </a:rPr>
              <a:t>of</a:t>
            </a:r>
            <a:r>
              <a:rPr sz="2400" spc="-20" dirty="0">
                <a:solidFill>
                  <a:srgbClr val="003366"/>
                </a:solidFill>
                <a:latin typeface="Arial MT"/>
                <a:cs typeface="Arial MT"/>
              </a:rPr>
              <a:t> </a:t>
            </a:r>
            <a:r>
              <a:rPr sz="2400" dirty="0">
                <a:solidFill>
                  <a:srgbClr val="003366"/>
                </a:solidFill>
                <a:latin typeface="Arial MT"/>
                <a:cs typeface="Arial MT"/>
              </a:rPr>
              <a:t>n</a:t>
            </a:r>
            <a:r>
              <a:rPr sz="2400" spc="-20" dirty="0">
                <a:solidFill>
                  <a:srgbClr val="003366"/>
                </a:solidFill>
                <a:latin typeface="Arial MT"/>
                <a:cs typeface="Arial MT"/>
              </a:rPr>
              <a:t> </a:t>
            </a:r>
            <a:r>
              <a:rPr sz="2400" spc="-10" dirty="0">
                <a:solidFill>
                  <a:srgbClr val="003366"/>
                </a:solidFill>
                <a:latin typeface="Arial MT"/>
                <a:cs typeface="Arial MT"/>
              </a:rPr>
              <a:t>years</a:t>
            </a:r>
            <a:endParaRPr sz="2400" dirty="0">
              <a:latin typeface="Arial MT"/>
              <a:cs typeface="Arial MT"/>
            </a:endParaRPr>
          </a:p>
          <a:p>
            <a:pPr marL="12700">
              <a:lnSpc>
                <a:spcPct val="100000"/>
              </a:lnSpc>
              <a:spcBef>
                <a:spcPts val="290"/>
              </a:spcBef>
            </a:pPr>
            <a:r>
              <a:rPr sz="2400" dirty="0">
                <a:solidFill>
                  <a:srgbClr val="003366"/>
                </a:solidFill>
                <a:latin typeface="Arial MT"/>
                <a:cs typeface="Arial MT"/>
              </a:rPr>
              <a:t>At</a:t>
            </a:r>
            <a:r>
              <a:rPr sz="2400" spc="-35" dirty="0">
                <a:solidFill>
                  <a:srgbClr val="003366"/>
                </a:solidFill>
                <a:latin typeface="Arial MT"/>
                <a:cs typeface="Arial MT"/>
              </a:rPr>
              <a:t> </a:t>
            </a:r>
            <a:r>
              <a:rPr sz="2400" dirty="0">
                <a:solidFill>
                  <a:srgbClr val="003366"/>
                </a:solidFill>
                <a:latin typeface="Arial MT"/>
                <a:cs typeface="Arial MT"/>
              </a:rPr>
              <a:t>the</a:t>
            </a:r>
            <a:r>
              <a:rPr sz="2400" spc="-35" dirty="0">
                <a:solidFill>
                  <a:srgbClr val="003366"/>
                </a:solidFill>
                <a:latin typeface="Arial MT"/>
                <a:cs typeface="Arial MT"/>
              </a:rPr>
              <a:t> </a:t>
            </a:r>
            <a:r>
              <a:rPr sz="2400" dirty="0">
                <a:solidFill>
                  <a:srgbClr val="003366"/>
                </a:solidFill>
                <a:latin typeface="Arial MT"/>
                <a:cs typeface="Arial MT"/>
              </a:rPr>
              <a:t>end</a:t>
            </a:r>
            <a:r>
              <a:rPr sz="2400" spc="-55" dirty="0">
                <a:solidFill>
                  <a:srgbClr val="003366"/>
                </a:solidFill>
                <a:latin typeface="Arial MT"/>
                <a:cs typeface="Arial MT"/>
              </a:rPr>
              <a:t> </a:t>
            </a:r>
            <a:r>
              <a:rPr sz="2400" spc="10" dirty="0">
                <a:solidFill>
                  <a:srgbClr val="003366"/>
                </a:solidFill>
                <a:latin typeface="Arial MT"/>
                <a:cs typeface="Arial MT"/>
              </a:rPr>
              <a:t>of:</a:t>
            </a:r>
            <a:endParaRPr sz="2400" dirty="0">
              <a:latin typeface="Arial MT"/>
              <a:cs typeface="Arial MT"/>
            </a:endParaRPr>
          </a:p>
        </p:txBody>
      </p:sp>
      <p:sp>
        <p:nvSpPr>
          <p:cNvPr id="5" name="object 4"/>
          <p:cNvSpPr txBox="1"/>
          <p:nvPr/>
        </p:nvSpPr>
        <p:spPr>
          <a:xfrm>
            <a:off x="3788409" y="4653494"/>
            <a:ext cx="2242185" cy="1232535"/>
          </a:xfrm>
          <a:prstGeom prst="rect">
            <a:avLst/>
          </a:prstGeom>
        </p:spPr>
        <p:txBody>
          <a:bodyPr vert="horz" wrap="square" lIns="0" tIns="48895" rIns="0" bIns="0" rtlCol="0">
            <a:spAutoFit/>
          </a:bodyPr>
          <a:lstStyle/>
          <a:p>
            <a:pPr marL="38100">
              <a:lnSpc>
                <a:spcPct val="100000"/>
              </a:lnSpc>
              <a:spcBef>
                <a:spcPts val="385"/>
              </a:spcBef>
            </a:pPr>
            <a:r>
              <a:rPr sz="2400" dirty="0">
                <a:solidFill>
                  <a:srgbClr val="003366"/>
                </a:solidFill>
                <a:latin typeface="Arial MT"/>
                <a:cs typeface="Arial MT"/>
              </a:rPr>
              <a:t>A</a:t>
            </a:r>
            <a:r>
              <a:rPr sz="2400" spc="-35" dirty="0">
                <a:solidFill>
                  <a:srgbClr val="003366"/>
                </a:solidFill>
                <a:latin typeface="Arial MT"/>
                <a:cs typeface="Arial MT"/>
              </a:rPr>
              <a:t> </a:t>
            </a:r>
            <a:r>
              <a:rPr sz="2400" dirty="0">
                <a:solidFill>
                  <a:srgbClr val="003366"/>
                </a:solidFill>
                <a:latin typeface="Arial MT"/>
                <a:cs typeface="Arial MT"/>
              </a:rPr>
              <a:t>=</a:t>
            </a:r>
            <a:r>
              <a:rPr sz="2400" spc="-20" dirty="0">
                <a:solidFill>
                  <a:srgbClr val="003366"/>
                </a:solidFill>
                <a:latin typeface="Arial MT"/>
                <a:cs typeface="Arial MT"/>
              </a:rPr>
              <a:t> </a:t>
            </a:r>
            <a:r>
              <a:rPr sz="2400" dirty="0">
                <a:solidFill>
                  <a:srgbClr val="003366"/>
                </a:solidFill>
                <a:latin typeface="Arial MT"/>
                <a:cs typeface="Arial MT"/>
              </a:rPr>
              <a:t>P</a:t>
            </a:r>
            <a:r>
              <a:rPr sz="2400" spc="-35" dirty="0">
                <a:solidFill>
                  <a:srgbClr val="003366"/>
                </a:solidFill>
                <a:latin typeface="Arial MT"/>
                <a:cs typeface="Arial MT"/>
              </a:rPr>
              <a:t> </a:t>
            </a:r>
            <a:r>
              <a:rPr sz="2400" dirty="0">
                <a:solidFill>
                  <a:srgbClr val="003366"/>
                </a:solidFill>
                <a:latin typeface="Arial MT"/>
                <a:cs typeface="Arial MT"/>
              </a:rPr>
              <a:t>+</a:t>
            </a:r>
            <a:r>
              <a:rPr sz="2400" spc="-20" dirty="0">
                <a:solidFill>
                  <a:srgbClr val="003366"/>
                </a:solidFill>
                <a:latin typeface="Arial MT"/>
                <a:cs typeface="Arial MT"/>
              </a:rPr>
              <a:t> </a:t>
            </a:r>
            <a:r>
              <a:rPr sz="2400" spc="-5" dirty="0">
                <a:solidFill>
                  <a:srgbClr val="003366"/>
                </a:solidFill>
                <a:latin typeface="Arial MT"/>
                <a:cs typeface="Arial MT"/>
              </a:rPr>
              <a:t>rP</a:t>
            </a:r>
            <a:endParaRPr sz="2400">
              <a:latin typeface="Arial MT"/>
              <a:cs typeface="Arial MT"/>
            </a:endParaRPr>
          </a:p>
          <a:p>
            <a:pPr marL="38100">
              <a:lnSpc>
                <a:spcPct val="100000"/>
              </a:lnSpc>
              <a:spcBef>
                <a:spcPts val="285"/>
              </a:spcBef>
            </a:pPr>
            <a:r>
              <a:rPr sz="2400" dirty="0">
                <a:solidFill>
                  <a:srgbClr val="003366"/>
                </a:solidFill>
                <a:latin typeface="Arial MT"/>
                <a:cs typeface="Arial MT"/>
              </a:rPr>
              <a:t>A</a:t>
            </a:r>
            <a:r>
              <a:rPr sz="2400" spc="-30" dirty="0">
                <a:solidFill>
                  <a:srgbClr val="003366"/>
                </a:solidFill>
                <a:latin typeface="Arial MT"/>
                <a:cs typeface="Arial MT"/>
              </a:rPr>
              <a:t> </a:t>
            </a:r>
            <a:r>
              <a:rPr sz="2400" dirty="0">
                <a:solidFill>
                  <a:srgbClr val="003366"/>
                </a:solidFill>
                <a:latin typeface="Arial MT"/>
                <a:cs typeface="Arial MT"/>
              </a:rPr>
              <a:t>=</a:t>
            </a:r>
            <a:r>
              <a:rPr sz="2400" spc="-20" dirty="0">
                <a:solidFill>
                  <a:srgbClr val="003366"/>
                </a:solidFill>
                <a:latin typeface="Arial MT"/>
                <a:cs typeface="Arial MT"/>
              </a:rPr>
              <a:t> </a:t>
            </a:r>
            <a:r>
              <a:rPr sz="2400" dirty="0">
                <a:solidFill>
                  <a:srgbClr val="003366"/>
                </a:solidFill>
                <a:latin typeface="Arial MT"/>
                <a:cs typeface="Arial MT"/>
              </a:rPr>
              <a:t>P</a:t>
            </a:r>
            <a:r>
              <a:rPr sz="2400" spc="-25" dirty="0">
                <a:solidFill>
                  <a:srgbClr val="003366"/>
                </a:solidFill>
                <a:latin typeface="Arial MT"/>
                <a:cs typeface="Arial MT"/>
              </a:rPr>
              <a:t> </a:t>
            </a:r>
            <a:r>
              <a:rPr sz="2400" dirty="0">
                <a:solidFill>
                  <a:srgbClr val="003366"/>
                </a:solidFill>
                <a:latin typeface="Arial MT"/>
                <a:cs typeface="Arial MT"/>
              </a:rPr>
              <a:t>+</a:t>
            </a:r>
            <a:r>
              <a:rPr sz="2400" spc="-20" dirty="0">
                <a:solidFill>
                  <a:srgbClr val="003366"/>
                </a:solidFill>
                <a:latin typeface="Arial MT"/>
                <a:cs typeface="Arial MT"/>
              </a:rPr>
              <a:t> </a:t>
            </a:r>
            <a:r>
              <a:rPr sz="2400" spc="-5" dirty="0">
                <a:solidFill>
                  <a:srgbClr val="003366"/>
                </a:solidFill>
                <a:latin typeface="Arial MT"/>
                <a:cs typeface="Arial MT"/>
              </a:rPr>
              <a:t>rP(1+r)</a:t>
            </a:r>
            <a:endParaRPr sz="2400">
              <a:latin typeface="Arial MT"/>
              <a:cs typeface="Arial MT"/>
            </a:endParaRPr>
          </a:p>
          <a:p>
            <a:pPr marL="38100">
              <a:lnSpc>
                <a:spcPct val="100000"/>
              </a:lnSpc>
              <a:spcBef>
                <a:spcPts val="290"/>
              </a:spcBef>
            </a:pPr>
            <a:r>
              <a:rPr sz="2400" dirty="0">
                <a:solidFill>
                  <a:srgbClr val="003366"/>
                </a:solidFill>
                <a:latin typeface="Arial MT"/>
                <a:cs typeface="Arial MT"/>
              </a:rPr>
              <a:t>A</a:t>
            </a:r>
            <a:r>
              <a:rPr sz="2400" spc="-35" dirty="0">
                <a:solidFill>
                  <a:srgbClr val="003366"/>
                </a:solidFill>
                <a:latin typeface="Arial MT"/>
                <a:cs typeface="Arial MT"/>
              </a:rPr>
              <a:t> </a:t>
            </a:r>
            <a:r>
              <a:rPr sz="2400" dirty="0">
                <a:solidFill>
                  <a:srgbClr val="003366"/>
                </a:solidFill>
                <a:latin typeface="Arial MT"/>
                <a:cs typeface="Arial MT"/>
              </a:rPr>
              <a:t>=</a:t>
            </a:r>
            <a:r>
              <a:rPr sz="2400" spc="-20" dirty="0">
                <a:solidFill>
                  <a:srgbClr val="003366"/>
                </a:solidFill>
                <a:latin typeface="Arial MT"/>
                <a:cs typeface="Arial MT"/>
              </a:rPr>
              <a:t> </a:t>
            </a:r>
            <a:r>
              <a:rPr sz="2400" dirty="0">
                <a:solidFill>
                  <a:srgbClr val="003366"/>
                </a:solidFill>
                <a:latin typeface="Arial MT"/>
                <a:cs typeface="Arial MT"/>
              </a:rPr>
              <a:t>P</a:t>
            </a:r>
            <a:r>
              <a:rPr sz="2400" spc="-30" dirty="0">
                <a:solidFill>
                  <a:srgbClr val="003366"/>
                </a:solidFill>
                <a:latin typeface="Arial MT"/>
                <a:cs typeface="Arial MT"/>
              </a:rPr>
              <a:t> </a:t>
            </a:r>
            <a:r>
              <a:rPr sz="2400" dirty="0">
                <a:solidFill>
                  <a:srgbClr val="003366"/>
                </a:solidFill>
                <a:latin typeface="Arial MT"/>
                <a:cs typeface="Arial MT"/>
              </a:rPr>
              <a:t>+</a:t>
            </a:r>
            <a:r>
              <a:rPr sz="2400" spc="-20" dirty="0">
                <a:solidFill>
                  <a:srgbClr val="003366"/>
                </a:solidFill>
                <a:latin typeface="Arial MT"/>
                <a:cs typeface="Arial MT"/>
              </a:rPr>
              <a:t> </a:t>
            </a:r>
            <a:r>
              <a:rPr sz="2400" spc="-5" dirty="0">
                <a:solidFill>
                  <a:srgbClr val="003366"/>
                </a:solidFill>
                <a:latin typeface="Arial MT"/>
                <a:cs typeface="Arial MT"/>
              </a:rPr>
              <a:t>rP(1+r)</a:t>
            </a:r>
            <a:r>
              <a:rPr sz="2400" spc="-7" baseline="24305" dirty="0">
                <a:solidFill>
                  <a:srgbClr val="003366"/>
                </a:solidFill>
                <a:latin typeface="Arial MT"/>
                <a:cs typeface="Arial MT"/>
              </a:rPr>
              <a:t>2</a:t>
            </a:r>
            <a:endParaRPr sz="2400" baseline="24305">
              <a:latin typeface="Arial MT"/>
              <a:cs typeface="Arial MT"/>
            </a:endParaRPr>
          </a:p>
        </p:txBody>
      </p:sp>
      <p:sp>
        <p:nvSpPr>
          <p:cNvPr id="6" name="object 5"/>
          <p:cNvSpPr txBox="1"/>
          <p:nvPr/>
        </p:nvSpPr>
        <p:spPr>
          <a:xfrm>
            <a:off x="6532498" y="4653494"/>
            <a:ext cx="1306195" cy="1232535"/>
          </a:xfrm>
          <a:prstGeom prst="rect">
            <a:avLst/>
          </a:prstGeom>
        </p:spPr>
        <p:txBody>
          <a:bodyPr vert="horz" wrap="square" lIns="0" tIns="48895" rIns="0" bIns="0" rtlCol="0">
            <a:spAutoFit/>
          </a:bodyPr>
          <a:lstStyle/>
          <a:p>
            <a:pPr marL="38100">
              <a:lnSpc>
                <a:spcPct val="100000"/>
              </a:lnSpc>
              <a:spcBef>
                <a:spcPts val="385"/>
              </a:spcBef>
            </a:pPr>
            <a:r>
              <a:rPr sz="2400" dirty="0">
                <a:solidFill>
                  <a:srgbClr val="003366"/>
                </a:solidFill>
                <a:latin typeface="Arial MT"/>
                <a:cs typeface="Arial MT"/>
              </a:rPr>
              <a:t>=</a:t>
            </a:r>
            <a:r>
              <a:rPr sz="2400" spc="-40" dirty="0">
                <a:solidFill>
                  <a:srgbClr val="003366"/>
                </a:solidFill>
                <a:latin typeface="Arial MT"/>
                <a:cs typeface="Arial MT"/>
              </a:rPr>
              <a:t> </a:t>
            </a:r>
            <a:r>
              <a:rPr sz="2400" spc="-5" dirty="0">
                <a:solidFill>
                  <a:srgbClr val="003366"/>
                </a:solidFill>
                <a:latin typeface="Arial MT"/>
                <a:cs typeface="Arial MT"/>
              </a:rPr>
              <a:t>P(1+r)</a:t>
            </a:r>
            <a:endParaRPr sz="2400">
              <a:latin typeface="Arial MT"/>
              <a:cs typeface="Arial MT"/>
            </a:endParaRPr>
          </a:p>
          <a:p>
            <a:pPr marL="38100">
              <a:lnSpc>
                <a:spcPct val="100000"/>
              </a:lnSpc>
              <a:spcBef>
                <a:spcPts val="285"/>
              </a:spcBef>
            </a:pPr>
            <a:r>
              <a:rPr sz="2400" dirty="0">
                <a:solidFill>
                  <a:srgbClr val="003366"/>
                </a:solidFill>
                <a:latin typeface="Arial MT"/>
                <a:cs typeface="Arial MT"/>
              </a:rPr>
              <a:t>=</a:t>
            </a:r>
            <a:r>
              <a:rPr sz="2400" spc="-85" dirty="0">
                <a:solidFill>
                  <a:srgbClr val="003366"/>
                </a:solidFill>
                <a:latin typeface="Arial MT"/>
                <a:cs typeface="Arial MT"/>
              </a:rPr>
              <a:t> </a:t>
            </a:r>
            <a:r>
              <a:rPr sz="2400" spc="-5" dirty="0">
                <a:solidFill>
                  <a:srgbClr val="003366"/>
                </a:solidFill>
                <a:latin typeface="Arial MT"/>
                <a:cs typeface="Arial MT"/>
              </a:rPr>
              <a:t>P(1+r)</a:t>
            </a:r>
            <a:r>
              <a:rPr sz="2400" spc="-7" baseline="24305" dirty="0">
                <a:solidFill>
                  <a:srgbClr val="003366"/>
                </a:solidFill>
                <a:latin typeface="Arial MT"/>
                <a:cs typeface="Arial MT"/>
              </a:rPr>
              <a:t>2</a:t>
            </a:r>
            <a:endParaRPr sz="2400" baseline="24305">
              <a:latin typeface="Arial MT"/>
              <a:cs typeface="Arial MT"/>
            </a:endParaRPr>
          </a:p>
          <a:p>
            <a:pPr marL="38100">
              <a:lnSpc>
                <a:spcPct val="100000"/>
              </a:lnSpc>
              <a:spcBef>
                <a:spcPts val="290"/>
              </a:spcBef>
            </a:pPr>
            <a:r>
              <a:rPr sz="2400" dirty="0">
                <a:solidFill>
                  <a:srgbClr val="003366"/>
                </a:solidFill>
                <a:latin typeface="Arial MT"/>
                <a:cs typeface="Arial MT"/>
              </a:rPr>
              <a:t>=</a:t>
            </a:r>
            <a:r>
              <a:rPr sz="2400" spc="-90" dirty="0">
                <a:solidFill>
                  <a:srgbClr val="003366"/>
                </a:solidFill>
                <a:latin typeface="Arial MT"/>
                <a:cs typeface="Arial MT"/>
              </a:rPr>
              <a:t> </a:t>
            </a:r>
            <a:r>
              <a:rPr sz="2400" spc="-5" dirty="0">
                <a:solidFill>
                  <a:srgbClr val="003366"/>
                </a:solidFill>
                <a:latin typeface="Arial MT"/>
                <a:cs typeface="Arial MT"/>
              </a:rPr>
              <a:t>P(1+r)</a:t>
            </a:r>
            <a:r>
              <a:rPr sz="2400" spc="-7" baseline="24305" dirty="0">
                <a:solidFill>
                  <a:srgbClr val="003366"/>
                </a:solidFill>
                <a:latin typeface="Arial MT"/>
                <a:cs typeface="Arial MT"/>
              </a:rPr>
              <a:t>3</a:t>
            </a:r>
            <a:endParaRPr sz="2400" baseline="24305">
              <a:latin typeface="Arial MT"/>
              <a:cs typeface="Arial MT"/>
            </a:endParaRPr>
          </a:p>
        </p:txBody>
      </p:sp>
      <p:sp>
        <p:nvSpPr>
          <p:cNvPr id="7" name="object 6"/>
          <p:cNvSpPr txBox="1"/>
          <p:nvPr/>
        </p:nvSpPr>
        <p:spPr>
          <a:xfrm>
            <a:off x="1069644" y="4653494"/>
            <a:ext cx="1451610" cy="1523365"/>
          </a:xfrm>
          <a:prstGeom prst="rect">
            <a:avLst/>
          </a:prstGeom>
        </p:spPr>
        <p:txBody>
          <a:bodyPr vert="horz" wrap="square" lIns="0" tIns="48895" rIns="0" bIns="0" rtlCol="0">
            <a:spAutoFit/>
          </a:bodyPr>
          <a:lstStyle/>
          <a:p>
            <a:pPr marL="356870" indent="-344805">
              <a:lnSpc>
                <a:spcPct val="100000"/>
              </a:lnSpc>
              <a:spcBef>
                <a:spcPts val="385"/>
              </a:spcBef>
              <a:buSzPct val="75000"/>
              <a:buFont typeface="Wingdings"/>
              <a:buChar char=""/>
              <a:tabLst>
                <a:tab pos="356870" algn="l"/>
                <a:tab pos="357505" algn="l"/>
              </a:tabLst>
            </a:pPr>
            <a:r>
              <a:rPr sz="2400" spc="-5" dirty="0">
                <a:solidFill>
                  <a:srgbClr val="003366"/>
                </a:solidFill>
                <a:latin typeface="Arial MT"/>
                <a:cs typeface="Arial MT"/>
              </a:rPr>
              <a:t>1</a:t>
            </a:r>
            <a:r>
              <a:rPr sz="2400" spc="-55" dirty="0">
                <a:solidFill>
                  <a:srgbClr val="003366"/>
                </a:solidFill>
                <a:latin typeface="Arial MT"/>
                <a:cs typeface="Arial MT"/>
              </a:rPr>
              <a:t> </a:t>
            </a:r>
            <a:r>
              <a:rPr sz="2400" spc="-5" dirty="0">
                <a:solidFill>
                  <a:srgbClr val="003366"/>
                </a:solidFill>
                <a:latin typeface="Arial MT"/>
                <a:cs typeface="Arial MT"/>
              </a:rPr>
              <a:t>year:</a:t>
            </a:r>
            <a:endParaRPr sz="2400" dirty="0">
              <a:latin typeface="Arial MT"/>
              <a:cs typeface="Arial MT"/>
            </a:endParaRPr>
          </a:p>
          <a:p>
            <a:pPr marL="356870" indent="-344805">
              <a:lnSpc>
                <a:spcPct val="100000"/>
              </a:lnSpc>
              <a:spcBef>
                <a:spcPts val="285"/>
              </a:spcBef>
              <a:buSzPct val="75000"/>
              <a:buFont typeface="Wingdings"/>
              <a:buChar char=""/>
              <a:tabLst>
                <a:tab pos="356870" algn="l"/>
                <a:tab pos="357505" algn="l"/>
              </a:tabLst>
            </a:pPr>
            <a:r>
              <a:rPr sz="2400" dirty="0">
                <a:solidFill>
                  <a:srgbClr val="003366"/>
                </a:solidFill>
                <a:latin typeface="Arial MT"/>
                <a:cs typeface="Arial MT"/>
              </a:rPr>
              <a:t>2</a:t>
            </a:r>
            <a:r>
              <a:rPr sz="2400" spc="-114" dirty="0">
                <a:solidFill>
                  <a:srgbClr val="003366"/>
                </a:solidFill>
                <a:latin typeface="Arial MT"/>
                <a:cs typeface="Arial MT"/>
              </a:rPr>
              <a:t> </a:t>
            </a:r>
            <a:r>
              <a:rPr sz="2400" spc="-5" dirty="0">
                <a:solidFill>
                  <a:srgbClr val="003366"/>
                </a:solidFill>
                <a:latin typeface="Arial MT"/>
                <a:cs typeface="Arial MT"/>
              </a:rPr>
              <a:t>years:</a:t>
            </a:r>
            <a:endParaRPr sz="2400" dirty="0">
              <a:latin typeface="Arial MT"/>
              <a:cs typeface="Arial MT"/>
            </a:endParaRPr>
          </a:p>
          <a:p>
            <a:pPr marL="356870" indent="-344805">
              <a:lnSpc>
                <a:spcPct val="100000"/>
              </a:lnSpc>
              <a:spcBef>
                <a:spcPts val="290"/>
              </a:spcBef>
              <a:buSzPct val="75000"/>
              <a:buFont typeface="Wingdings"/>
              <a:buChar char=""/>
              <a:tabLst>
                <a:tab pos="356870" algn="l"/>
                <a:tab pos="357505" algn="l"/>
              </a:tabLst>
            </a:pPr>
            <a:r>
              <a:rPr sz="2400" spc="-5" dirty="0">
                <a:solidFill>
                  <a:srgbClr val="003366"/>
                </a:solidFill>
                <a:latin typeface="Arial MT"/>
                <a:cs typeface="Arial MT"/>
              </a:rPr>
              <a:t>3</a:t>
            </a:r>
            <a:r>
              <a:rPr sz="2400" spc="-100" dirty="0">
                <a:solidFill>
                  <a:srgbClr val="003366"/>
                </a:solidFill>
                <a:latin typeface="Arial MT"/>
                <a:cs typeface="Arial MT"/>
              </a:rPr>
              <a:t> </a:t>
            </a:r>
            <a:r>
              <a:rPr sz="2400" spc="-5" dirty="0">
                <a:solidFill>
                  <a:srgbClr val="003366"/>
                </a:solidFill>
                <a:latin typeface="Arial MT"/>
                <a:cs typeface="Arial MT"/>
              </a:rPr>
              <a:t>years:</a:t>
            </a:r>
            <a:endParaRPr sz="2400" dirty="0">
              <a:latin typeface="Arial MT"/>
              <a:cs typeface="Arial MT"/>
            </a:endParaRPr>
          </a:p>
          <a:p>
            <a:pPr marL="299085">
              <a:lnSpc>
                <a:spcPct val="100000"/>
              </a:lnSpc>
              <a:spcBef>
                <a:spcPts val="370"/>
              </a:spcBef>
            </a:pPr>
            <a:r>
              <a:rPr sz="1600" b="1" spc="10" dirty="0">
                <a:solidFill>
                  <a:srgbClr val="003366"/>
                </a:solidFill>
                <a:latin typeface="Arial"/>
                <a:cs typeface="Arial"/>
              </a:rPr>
              <a:t>…</a:t>
            </a:r>
            <a:endParaRPr sz="1600" dirty="0">
              <a:latin typeface="Arial"/>
              <a:cs typeface="Arial"/>
            </a:endParaRPr>
          </a:p>
        </p:txBody>
      </p:sp>
      <p:sp>
        <p:nvSpPr>
          <p:cNvPr id="8" name="object 7"/>
          <p:cNvSpPr txBox="1"/>
          <p:nvPr/>
        </p:nvSpPr>
        <p:spPr>
          <a:xfrm>
            <a:off x="1044244" y="6299708"/>
            <a:ext cx="4870450" cy="391160"/>
          </a:xfrm>
          <a:prstGeom prst="rect">
            <a:avLst/>
          </a:prstGeom>
        </p:spPr>
        <p:txBody>
          <a:bodyPr vert="horz" wrap="square" lIns="0" tIns="12700" rIns="0" bIns="0" rtlCol="0">
            <a:spAutoFit/>
          </a:bodyPr>
          <a:lstStyle/>
          <a:p>
            <a:pPr marL="382270" indent="-344805">
              <a:lnSpc>
                <a:spcPct val="100000"/>
              </a:lnSpc>
              <a:spcBef>
                <a:spcPts val="100"/>
              </a:spcBef>
              <a:buSzPct val="75000"/>
              <a:buFont typeface="Wingdings"/>
              <a:buChar char=""/>
              <a:tabLst>
                <a:tab pos="382270" algn="l"/>
                <a:tab pos="382905" algn="l"/>
              </a:tabLst>
            </a:pPr>
            <a:r>
              <a:rPr sz="2400" dirty="0">
                <a:solidFill>
                  <a:srgbClr val="003366"/>
                </a:solidFill>
                <a:latin typeface="Arial MT"/>
                <a:cs typeface="Arial MT"/>
              </a:rPr>
              <a:t>Obtain</a:t>
            </a:r>
            <a:r>
              <a:rPr sz="2400" spc="-50" dirty="0">
                <a:solidFill>
                  <a:srgbClr val="003366"/>
                </a:solidFill>
                <a:latin typeface="Arial MT"/>
                <a:cs typeface="Arial MT"/>
              </a:rPr>
              <a:t> </a:t>
            </a:r>
            <a:r>
              <a:rPr sz="2400" dirty="0">
                <a:solidFill>
                  <a:srgbClr val="003366"/>
                </a:solidFill>
                <a:latin typeface="Arial MT"/>
                <a:cs typeface="Arial MT"/>
              </a:rPr>
              <a:t>the</a:t>
            </a:r>
            <a:r>
              <a:rPr sz="2400" spc="-20" dirty="0">
                <a:solidFill>
                  <a:srgbClr val="003366"/>
                </a:solidFill>
                <a:latin typeface="Arial MT"/>
                <a:cs typeface="Arial MT"/>
              </a:rPr>
              <a:t> </a:t>
            </a:r>
            <a:r>
              <a:rPr sz="2400" spc="5" dirty="0">
                <a:solidFill>
                  <a:srgbClr val="003366"/>
                </a:solidFill>
                <a:latin typeface="Arial MT"/>
                <a:cs typeface="Arial MT"/>
              </a:rPr>
              <a:t>formula</a:t>
            </a:r>
            <a:r>
              <a:rPr sz="2400" spc="-45" dirty="0">
                <a:solidFill>
                  <a:srgbClr val="003366"/>
                </a:solidFill>
                <a:latin typeface="Arial MT"/>
                <a:cs typeface="Arial MT"/>
              </a:rPr>
              <a:t> </a:t>
            </a:r>
            <a:r>
              <a:rPr sz="2400" dirty="0">
                <a:solidFill>
                  <a:srgbClr val="003366"/>
                </a:solidFill>
                <a:latin typeface="Arial MT"/>
                <a:cs typeface="Arial MT"/>
              </a:rPr>
              <a:t>A</a:t>
            </a:r>
            <a:r>
              <a:rPr sz="2400" spc="-20" dirty="0">
                <a:solidFill>
                  <a:srgbClr val="003366"/>
                </a:solidFill>
                <a:latin typeface="Arial MT"/>
                <a:cs typeface="Arial MT"/>
              </a:rPr>
              <a:t> </a:t>
            </a:r>
            <a:r>
              <a:rPr sz="2400" dirty="0">
                <a:solidFill>
                  <a:srgbClr val="003366"/>
                </a:solidFill>
                <a:latin typeface="Arial MT"/>
                <a:cs typeface="Arial MT"/>
              </a:rPr>
              <a:t>=</a:t>
            </a:r>
            <a:r>
              <a:rPr sz="2400" spc="-15" dirty="0">
                <a:solidFill>
                  <a:srgbClr val="003366"/>
                </a:solidFill>
                <a:latin typeface="Arial MT"/>
                <a:cs typeface="Arial MT"/>
              </a:rPr>
              <a:t> </a:t>
            </a:r>
            <a:r>
              <a:rPr sz="2400" dirty="0">
                <a:solidFill>
                  <a:srgbClr val="003366"/>
                </a:solidFill>
                <a:latin typeface="Arial MT"/>
                <a:cs typeface="Arial MT"/>
              </a:rPr>
              <a:t>P</a:t>
            </a:r>
            <a:r>
              <a:rPr sz="2400" spc="-15" dirty="0">
                <a:solidFill>
                  <a:srgbClr val="003366"/>
                </a:solidFill>
                <a:latin typeface="Arial MT"/>
                <a:cs typeface="Arial MT"/>
              </a:rPr>
              <a:t> </a:t>
            </a:r>
            <a:r>
              <a:rPr sz="2400" spc="-5" dirty="0">
                <a:solidFill>
                  <a:srgbClr val="003366"/>
                </a:solidFill>
                <a:latin typeface="Arial MT"/>
                <a:cs typeface="Arial MT"/>
              </a:rPr>
              <a:t>(1 </a:t>
            </a:r>
            <a:r>
              <a:rPr sz="2400" dirty="0">
                <a:solidFill>
                  <a:srgbClr val="003366"/>
                </a:solidFill>
                <a:latin typeface="Arial MT"/>
                <a:cs typeface="Arial MT"/>
              </a:rPr>
              <a:t>+</a:t>
            </a:r>
            <a:r>
              <a:rPr sz="2400" spc="-5" dirty="0">
                <a:solidFill>
                  <a:srgbClr val="003366"/>
                </a:solidFill>
                <a:latin typeface="Arial MT"/>
                <a:cs typeface="Arial MT"/>
              </a:rPr>
              <a:t> </a:t>
            </a:r>
            <a:r>
              <a:rPr sz="2400" dirty="0">
                <a:solidFill>
                  <a:srgbClr val="003366"/>
                </a:solidFill>
                <a:latin typeface="Arial MT"/>
                <a:cs typeface="Arial MT"/>
              </a:rPr>
              <a:t>r)</a:t>
            </a:r>
            <a:r>
              <a:rPr sz="2400" spc="15" dirty="0">
                <a:solidFill>
                  <a:srgbClr val="003366"/>
                </a:solidFill>
                <a:latin typeface="Arial MT"/>
                <a:cs typeface="Arial MT"/>
              </a:rPr>
              <a:t> </a:t>
            </a:r>
            <a:r>
              <a:rPr sz="2400" baseline="24305" dirty="0">
                <a:solidFill>
                  <a:srgbClr val="003366"/>
                </a:solidFill>
                <a:latin typeface="Arial MT"/>
                <a:cs typeface="Arial MT"/>
              </a:rPr>
              <a:t>n</a:t>
            </a:r>
            <a:endParaRPr sz="2400" baseline="24305">
              <a:latin typeface="Arial MT"/>
              <a:cs typeface="Arial MT"/>
            </a:endParaRPr>
          </a:p>
        </p:txBody>
      </p:sp>
    </p:spTree>
    <p:extLst>
      <p:ext uri="{BB962C8B-B14F-4D97-AF65-F5344CB8AC3E}">
        <p14:creationId xmlns:p14="http://schemas.microsoft.com/office/powerpoint/2010/main" val="682969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Relations: Terms</a:t>
            </a:r>
          </a:p>
        </p:txBody>
      </p:sp>
      <p:sp>
        <p:nvSpPr>
          <p:cNvPr id="4" name="object 3"/>
          <p:cNvSpPr txBox="1">
            <a:spLocks noGrp="1"/>
          </p:cNvSpPr>
          <p:nvPr>
            <p:ph idx="1"/>
          </p:nvPr>
        </p:nvSpPr>
        <p:spPr>
          <a:xfrm>
            <a:off x="838200" y="1825625"/>
            <a:ext cx="10515600" cy="2912336"/>
          </a:xfrm>
          <a:prstGeom prst="rect">
            <a:avLst/>
          </a:prstGeom>
        </p:spPr>
        <p:txBody>
          <a:bodyPr vert="horz" wrap="square" lIns="0" tIns="90170" rIns="0" bIns="0" rtlCol="0">
            <a:spAutoFit/>
          </a:bodyPr>
          <a:lstStyle/>
          <a:p>
            <a:pPr marL="382270" indent="-344805">
              <a:lnSpc>
                <a:spcPct val="100000"/>
              </a:lnSpc>
              <a:spcBef>
                <a:spcPts val="710"/>
              </a:spcBef>
              <a:buSzPct val="75000"/>
              <a:buFont typeface="Wingdings"/>
              <a:buChar char=""/>
              <a:tabLst>
                <a:tab pos="382270" algn="l"/>
                <a:tab pos="382905" algn="l"/>
              </a:tabLst>
            </a:pPr>
            <a:r>
              <a:rPr sz="2400" dirty="0">
                <a:solidFill>
                  <a:srgbClr val="003366"/>
                </a:solidFill>
                <a:latin typeface="Arial MT"/>
                <a:cs typeface="Arial MT"/>
              </a:rPr>
              <a:t>Recurrence</a:t>
            </a:r>
            <a:r>
              <a:rPr sz="2400" spc="-20" dirty="0">
                <a:solidFill>
                  <a:srgbClr val="003366"/>
                </a:solidFill>
                <a:latin typeface="Arial MT"/>
                <a:cs typeface="Arial MT"/>
              </a:rPr>
              <a:t> </a:t>
            </a:r>
            <a:r>
              <a:rPr sz="2400" dirty="0">
                <a:solidFill>
                  <a:srgbClr val="003366"/>
                </a:solidFill>
                <a:latin typeface="Arial MT"/>
                <a:cs typeface="Arial MT"/>
              </a:rPr>
              <a:t>relations </a:t>
            </a:r>
            <a:r>
              <a:rPr sz="2400" spc="-5" dirty="0">
                <a:solidFill>
                  <a:srgbClr val="003366"/>
                </a:solidFill>
                <a:latin typeface="Arial MT"/>
                <a:cs typeface="Arial MT"/>
              </a:rPr>
              <a:t>have</a:t>
            </a:r>
            <a:r>
              <a:rPr sz="2400" spc="-15" dirty="0">
                <a:solidFill>
                  <a:srgbClr val="003366"/>
                </a:solidFill>
                <a:latin typeface="Arial MT"/>
                <a:cs typeface="Arial MT"/>
              </a:rPr>
              <a:t> </a:t>
            </a:r>
            <a:r>
              <a:rPr sz="2400" spc="-10" dirty="0">
                <a:solidFill>
                  <a:srgbClr val="003366"/>
                </a:solidFill>
                <a:latin typeface="Arial MT"/>
                <a:cs typeface="Arial MT"/>
              </a:rPr>
              <a:t>two</a:t>
            </a:r>
            <a:r>
              <a:rPr sz="2400" spc="30" dirty="0">
                <a:solidFill>
                  <a:srgbClr val="003366"/>
                </a:solidFill>
                <a:latin typeface="Arial MT"/>
                <a:cs typeface="Arial MT"/>
              </a:rPr>
              <a:t> </a:t>
            </a:r>
            <a:r>
              <a:rPr sz="2400" dirty="0">
                <a:solidFill>
                  <a:srgbClr val="003366"/>
                </a:solidFill>
                <a:latin typeface="Arial MT"/>
                <a:cs typeface="Arial MT"/>
              </a:rPr>
              <a:t>parts:</a:t>
            </a:r>
            <a:endParaRPr sz="2400" dirty="0">
              <a:latin typeface="Arial MT"/>
              <a:cs typeface="Arial MT"/>
            </a:endParaRPr>
          </a:p>
          <a:p>
            <a:pPr marL="781685" lvl="1" indent="-287020">
              <a:lnSpc>
                <a:spcPct val="100000"/>
              </a:lnSpc>
              <a:spcBef>
                <a:spcPts val="500"/>
              </a:spcBef>
              <a:buClr>
                <a:srgbClr val="003366"/>
              </a:buClr>
              <a:buSzPct val="75000"/>
              <a:buChar char="–"/>
              <a:tabLst>
                <a:tab pos="781685" algn="l"/>
                <a:tab pos="782320" algn="l"/>
              </a:tabLst>
            </a:pPr>
            <a:r>
              <a:rPr sz="2000" spc="-5" dirty="0">
                <a:solidFill>
                  <a:srgbClr val="548ED4"/>
                </a:solidFill>
                <a:latin typeface="Arial MT"/>
                <a:cs typeface="Arial MT"/>
              </a:rPr>
              <a:t>recursive</a:t>
            </a:r>
            <a:r>
              <a:rPr sz="2000" spc="-40" dirty="0">
                <a:solidFill>
                  <a:srgbClr val="548ED4"/>
                </a:solidFill>
                <a:latin typeface="Arial MT"/>
                <a:cs typeface="Arial MT"/>
              </a:rPr>
              <a:t> </a:t>
            </a:r>
            <a:r>
              <a:rPr sz="2000" spc="5" dirty="0">
                <a:solidFill>
                  <a:srgbClr val="548ED4"/>
                </a:solidFill>
                <a:latin typeface="Arial MT"/>
                <a:cs typeface="Arial MT"/>
              </a:rPr>
              <a:t>terms</a:t>
            </a:r>
            <a:r>
              <a:rPr sz="2000" spc="-65" dirty="0">
                <a:solidFill>
                  <a:srgbClr val="548ED4"/>
                </a:solidFill>
                <a:latin typeface="Arial MT"/>
                <a:cs typeface="Arial MT"/>
              </a:rPr>
              <a:t> </a:t>
            </a:r>
            <a:r>
              <a:rPr sz="2000" spc="-10" dirty="0">
                <a:solidFill>
                  <a:srgbClr val="003366"/>
                </a:solidFill>
                <a:latin typeface="Arial MT"/>
                <a:cs typeface="Arial MT"/>
              </a:rPr>
              <a:t>and</a:t>
            </a:r>
            <a:endParaRPr sz="2000" dirty="0">
              <a:latin typeface="Arial MT"/>
              <a:cs typeface="Arial MT"/>
            </a:endParaRPr>
          </a:p>
          <a:p>
            <a:pPr marL="781685" lvl="1" indent="-287020">
              <a:lnSpc>
                <a:spcPct val="100000"/>
              </a:lnSpc>
              <a:spcBef>
                <a:spcPts val="480"/>
              </a:spcBef>
              <a:buClr>
                <a:srgbClr val="003366"/>
              </a:buClr>
              <a:buSzPct val="75000"/>
              <a:buChar char="–"/>
              <a:tabLst>
                <a:tab pos="781685" algn="l"/>
                <a:tab pos="782320" algn="l"/>
              </a:tabLst>
            </a:pPr>
            <a:r>
              <a:rPr sz="2000" spc="-5" dirty="0">
                <a:solidFill>
                  <a:srgbClr val="FF0000"/>
                </a:solidFill>
                <a:latin typeface="Arial MT"/>
                <a:cs typeface="Arial MT"/>
              </a:rPr>
              <a:t>non-recursive</a:t>
            </a:r>
            <a:r>
              <a:rPr sz="2000" spc="-30" dirty="0">
                <a:solidFill>
                  <a:srgbClr val="FF0000"/>
                </a:solidFill>
                <a:latin typeface="Arial MT"/>
                <a:cs typeface="Arial MT"/>
              </a:rPr>
              <a:t> </a:t>
            </a:r>
            <a:r>
              <a:rPr sz="2000" spc="5" dirty="0">
                <a:solidFill>
                  <a:srgbClr val="FF0000"/>
                </a:solidFill>
                <a:latin typeface="Arial MT"/>
                <a:cs typeface="Arial MT"/>
              </a:rPr>
              <a:t>terms</a:t>
            </a:r>
            <a:endParaRPr sz="2000" dirty="0">
              <a:latin typeface="Arial MT"/>
              <a:cs typeface="Arial MT"/>
            </a:endParaRPr>
          </a:p>
          <a:p>
            <a:pPr marL="2263775">
              <a:lnSpc>
                <a:spcPct val="100000"/>
              </a:lnSpc>
              <a:spcBef>
                <a:spcPts val="560"/>
              </a:spcBef>
            </a:pPr>
            <a:r>
              <a:rPr sz="2400" dirty="0">
                <a:solidFill>
                  <a:srgbClr val="003366"/>
                </a:solidFill>
                <a:latin typeface="Arial MT"/>
                <a:cs typeface="Arial MT"/>
              </a:rPr>
              <a:t>T(n)</a:t>
            </a:r>
            <a:r>
              <a:rPr sz="2400" spc="-35" dirty="0">
                <a:solidFill>
                  <a:srgbClr val="003366"/>
                </a:solidFill>
                <a:latin typeface="Arial MT"/>
                <a:cs typeface="Arial MT"/>
              </a:rPr>
              <a:t> </a:t>
            </a:r>
            <a:r>
              <a:rPr sz="2400" dirty="0">
                <a:solidFill>
                  <a:srgbClr val="003366"/>
                </a:solidFill>
                <a:latin typeface="Arial MT"/>
                <a:cs typeface="Arial MT"/>
              </a:rPr>
              <a:t>=</a:t>
            </a:r>
            <a:r>
              <a:rPr sz="2400" spc="-5" dirty="0">
                <a:solidFill>
                  <a:srgbClr val="003366"/>
                </a:solidFill>
                <a:latin typeface="Arial MT"/>
                <a:cs typeface="Arial MT"/>
              </a:rPr>
              <a:t> </a:t>
            </a:r>
            <a:r>
              <a:rPr sz="2400" dirty="0">
                <a:solidFill>
                  <a:srgbClr val="548ED4"/>
                </a:solidFill>
                <a:latin typeface="Arial MT"/>
                <a:cs typeface="Arial MT"/>
              </a:rPr>
              <a:t>2T(n-2)</a:t>
            </a:r>
            <a:r>
              <a:rPr sz="2400" spc="-35" dirty="0">
                <a:solidFill>
                  <a:srgbClr val="548ED4"/>
                </a:solidFill>
                <a:latin typeface="Arial MT"/>
                <a:cs typeface="Arial MT"/>
              </a:rPr>
              <a:t> </a:t>
            </a:r>
            <a:r>
              <a:rPr sz="2400" dirty="0">
                <a:solidFill>
                  <a:srgbClr val="003366"/>
                </a:solidFill>
                <a:latin typeface="Arial MT"/>
                <a:cs typeface="Arial MT"/>
              </a:rPr>
              <a:t>+</a:t>
            </a:r>
            <a:r>
              <a:rPr sz="2400" spc="-10" dirty="0">
                <a:solidFill>
                  <a:srgbClr val="003366"/>
                </a:solidFill>
                <a:latin typeface="Arial MT"/>
                <a:cs typeface="Arial MT"/>
              </a:rPr>
              <a:t> </a:t>
            </a:r>
            <a:r>
              <a:rPr sz="2400" dirty="0">
                <a:solidFill>
                  <a:srgbClr val="FF0000"/>
                </a:solidFill>
                <a:latin typeface="Arial MT"/>
                <a:cs typeface="Arial MT"/>
              </a:rPr>
              <a:t>n</a:t>
            </a:r>
            <a:r>
              <a:rPr sz="2400" baseline="24305" dirty="0">
                <a:solidFill>
                  <a:srgbClr val="FF0000"/>
                </a:solidFill>
                <a:latin typeface="Arial MT"/>
                <a:cs typeface="Arial MT"/>
              </a:rPr>
              <a:t>2</a:t>
            </a:r>
            <a:r>
              <a:rPr sz="2400" spc="284" baseline="24305" dirty="0">
                <a:solidFill>
                  <a:srgbClr val="FF0000"/>
                </a:solidFill>
                <a:latin typeface="Arial MT"/>
                <a:cs typeface="Arial MT"/>
              </a:rPr>
              <a:t> </a:t>
            </a:r>
            <a:r>
              <a:rPr sz="2400" spc="-5" dirty="0">
                <a:solidFill>
                  <a:srgbClr val="FF0000"/>
                </a:solidFill>
                <a:latin typeface="Arial MT"/>
                <a:cs typeface="Arial MT"/>
              </a:rPr>
              <a:t>-10</a:t>
            </a:r>
            <a:endParaRPr sz="2400" dirty="0">
              <a:latin typeface="Arial MT"/>
              <a:cs typeface="Arial MT"/>
            </a:endParaRPr>
          </a:p>
          <a:p>
            <a:pPr marL="382270" marR="30480" indent="-344805">
              <a:lnSpc>
                <a:spcPct val="100000"/>
              </a:lnSpc>
              <a:spcBef>
                <a:spcPts val="580"/>
              </a:spcBef>
              <a:buClr>
                <a:srgbClr val="003366"/>
              </a:buClr>
              <a:buSzPct val="75000"/>
              <a:buFont typeface="Wingdings"/>
              <a:buChar char=""/>
              <a:tabLst>
                <a:tab pos="382270" algn="l"/>
                <a:tab pos="382905" algn="l"/>
              </a:tabLst>
            </a:pPr>
            <a:r>
              <a:rPr sz="2400" spc="-5" dirty="0">
                <a:solidFill>
                  <a:srgbClr val="548ED4"/>
                </a:solidFill>
                <a:latin typeface="Arial MT"/>
                <a:cs typeface="Arial MT"/>
              </a:rPr>
              <a:t>Recursive </a:t>
            </a:r>
            <a:r>
              <a:rPr sz="2400" spc="5" dirty="0">
                <a:solidFill>
                  <a:srgbClr val="548ED4"/>
                </a:solidFill>
                <a:latin typeface="Arial MT"/>
                <a:cs typeface="Arial MT"/>
              </a:rPr>
              <a:t>terms </a:t>
            </a:r>
            <a:r>
              <a:rPr sz="2400" dirty="0">
                <a:solidFill>
                  <a:srgbClr val="003366"/>
                </a:solidFill>
                <a:latin typeface="Arial MT"/>
                <a:cs typeface="Arial MT"/>
              </a:rPr>
              <a:t>come </a:t>
            </a:r>
            <a:r>
              <a:rPr sz="2400" spc="5" dirty="0">
                <a:solidFill>
                  <a:srgbClr val="003366"/>
                </a:solidFill>
                <a:latin typeface="Arial MT"/>
                <a:cs typeface="Arial MT"/>
              </a:rPr>
              <a:t>from </a:t>
            </a:r>
            <a:r>
              <a:rPr sz="2400" spc="-10" dirty="0">
                <a:solidFill>
                  <a:srgbClr val="003366"/>
                </a:solidFill>
                <a:latin typeface="Arial MT"/>
                <a:cs typeface="Arial MT"/>
              </a:rPr>
              <a:t>when </a:t>
            </a:r>
            <a:r>
              <a:rPr sz="2400" dirty="0">
                <a:solidFill>
                  <a:srgbClr val="003366"/>
                </a:solidFill>
                <a:latin typeface="Arial MT"/>
                <a:cs typeface="Arial MT"/>
              </a:rPr>
              <a:t>an </a:t>
            </a:r>
            <a:r>
              <a:rPr sz="2400" spc="-5" dirty="0">
                <a:solidFill>
                  <a:srgbClr val="003366"/>
                </a:solidFill>
                <a:latin typeface="Arial MT"/>
                <a:cs typeface="Arial MT"/>
              </a:rPr>
              <a:t>algorithms calls </a:t>
            </a:r>
            <a:r>
              <a:rPr sz="2400" spc="-655" dirty="0">
                <a:solidFill>
                  <a:srgbClr val="003366"/>
                </a:solidFill>
                <a:latin typeface="Arial MT"/>
                <a:cs typeface="Arial MT"/>
              </a:rPr>
              <a:t> </a:t>
            </a:r>
            <a:r>
              <a:rPr sz="2400" dirty="0">
                <a:solidFill>
                  <a:srgbClr val="003366"/>
                </a:solidFill>
                <a:latin typeface="Arial MT"/>
                <a:cs typeface="Arial MT"/>
              </a:rPr>
              <a:t>itself</a:t>
            </a:r>
            <a:endParaRPr sz="2400" dirty="0">
              <a:latin typeface="Arial MT"/>
              <a:cs typeface="Arial MT"/>
            </a:endParaRPr>
          </a:p>
          <a:p>
            <a:pPr marL="382270" marR="41275" indent="-344805">
              <a:lnSpc>
                <a:spcPct val="100000"/>
              </a:lnSpc>
              <a:spcBef>
                <a:spcPts val="580"/>
              </a:spcBef>
              <a:buClr>
                <a:srgbClr val="003366"/>
              </a:buClr>
              <a:buSzPct val="75000"/>
              <a:buFont typeface="Wingdings"/>
              <a:buChar char=""/>
              <a:tabLst>
                <a:tab pos="382270" algn="l"/>
                <a:tab pos="382905" algn="l"/>
              </a:tabLst>
            </a:pPr>
            <a:r>
              <a:rPr sz="2400" spc="-5" dirty="0">
                <a:solidFill>
                  <a:srgbClr val="FF0000"/>
                </a:solidFill>
                <a:latin typeface="Arial MT"/>
                <a:cs typeface="Arial MT"/>
              </a:rPr>
              <a:t>Non-recursive </a:t>
            </a:r>
            <a:r>
              <a:rPr sz="2400" dirty="0">
                <a:solidFill>
                  <a:srgbClr val="003366"/>
                </a:solidFill>
                <a:latin typeface="Arial MT"/>
                <a:cs typeface="Arial MT"/>
              </a:rPr>
              <a:t>terms correspond to the non-recursive </a:t>
            </a:r>
            <a:r>
              <a:rPr sz="2400" spc="-655" dirty="0">
                <a:solidFill>
                  <a:srgbClr val="003366"/>
                </a:solidFill>
                <a:latin typeface="Arial MT"/>
                <a:cs typeface="Arial MT"/>
              </a:rPr>
              <a:t> </a:t>
            </a:r>
            <a:r>
              <a:rPr sz="2400" dirty="0">
                <a:solidFill>
                  <a:srgbClr val="003366"/>
                </a:solidFill>
                <a:latin typeface="Arial MT"/>
                <a:cs typeface="Arial MT"/>
              </a:rPr>
              <a:t>cost of the algorithm: </a:t>
            </a:r>
            <a:r>
              <a:rPr sz="2400" spc="-10" dirty="0">
                <a:solidFill>
                  <a:srgbClr val="003366"/>
                </a:solidFill>
                <a:latin typeface="Arial MT"/>
                <a:cs typeface="Arial MT"/>
              </a:rPr>
              <a:t>work </a:t>
            </a:r>
            <a:r>
              <a:rPr sz="2400" dirty="0">
                <a:solidFill>
                  <a:srgbClr val="003366"/>
                </a:solidFill>
                <a:latin typeface="Arial MT"/>
                <a:cs typeface="Arial MT"/>
              </a:rPr>
              <a:t>the </a:t>
            </a:r>
            <a:r>
              <a:rPr sz="2400" spc="-5" dirty="0">
                <a:solidFill>
                  <a:srgbClr val="003366"/>
                </a:solidFill>
                <a:latin typeface="Arial MT"/>
                <a:cs typeface="Arial MT"/>
              </a:rPr>
              <a:t>algorithm </a:t>
            </a:r>
            <a:r>
              <a:rPr sz="2400" spc="5" dirty="0">
                <a:solidFill>
                  <a:srgbClr val="003366"/>
                </a:solidFill>
                <a:latin typeface="Arial MT"/>
                <a:cs typeface="Arial MT"/>
              </a:rPr>
              <a:t>performs </a:t>
            </a:r>
            <a:r>
              <a:rPr sz="2400" spc="10" dirty="0">
                <a:solidFill>
                  <a:srgbClr val="003366"/>
                </a:solidFill>
                <a:latin typeface="Arial MT"/>
                <a:cs typeface="Arial MT"/>
              </a:rPr>
              <a:t> </a:t>
            </a:r>
            <a:r>
              <a:rPr sz="2400" spc="-5" dirty="0">
                <a:solidFill>
                  <a:srgbClr val="003366"/>
                </a:solidFill>
                <a:latin typeface="Arial MT"/>
                <a:cs typeface="Arial MT"/>
              </a:rPr>
              <a:t>within</a:t>
            </a:r>
            <a:r>
              <a:rPr sz="2400" spc="30" dirty="0">
                <a:solidFill>
                  <a:srgbClr val="003366"/>
                </a:solidFill>
                <a:latin typeface="Arial MT"/>
                <a:cs typeface="Arial MT"/>
              </a:rPr>
              <a:t> </a:t>
            </a:r>
            <a:r>
              <a:rPr sz="2400" spc="-5" dirty="0">
                <a:solidFill>
                  <a:srgbClr val="003366"/>
                </a:solidFill>
                <a:latin typeface="Arial MT"/>
                <a:cs typeface="Arial MT"/>
              </a:rPr>
              <a:t>a</a:t>
            </a:r>
            <a:r>
              <a:rPr sz="2400" spc="-10" dirty="0">
                <a:solidFill>
                  <a:srgbClr val="003366"/>
                </a:solidFill>
                <a:latin typeface="Arial MT"/>
                <a:cs typeface="Arial MT"/>
              </a:rPr>
              <a:t> </a:t>
            </a:r>
            <a:r>
              <a:rPr sz="2400" spc="5" dirty="0">
                <a:solidFill>
                  <a:srgbClr val="003366"/>
                </a:solidFill>
                <a:latin typeface="Arial MT"/>
                <a:cs typeface="Arial MT"/>
              </a:rPr>
              <a:t>function</a:t>
            </a:r>
            <a:endParaRPr sz="2400" dirty="0">
              <a:latin typeface="Arial MT"/>
              <a:cs typeface="Arial MT"/>
            </a:endParaRPr>
          </a:p>
        </p:txBody>
      </p:sp>
    </p:spTree>
    <p:extLst>
      <p:ext uri="{BB962C8B-B14F-4D97-AF65-F5344CB8AC3E}">
        <p14:creationId xmlns:p14="http://schemas.microsoft.com/office/powerpoint/2010/main" val="3747804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Representation</a:t>
            </a:r>
          </a:p>
        </p:txBody>
      </p:sp>
      <p:sp>
        <p:nvSpPr>
          <p:cNvPr id="3" name="Content Placeholder 2"/>
          <p:cNvSpPr>
            <a:spLocks noGrp="1"/>
          </p:cNvSpPr>
          <p:nvPr>
            <p:ph idx="1"/>
          </p:nvPr>
        </p:nvSpPr>
        <p:spPr/>
        <p:txBody>
          <a:bodyPr>
            <a:normAutofit/>
          </a:bodyPr>
          <a:lstStyle/>
          <a:p>
            <a:r>
              <a:rPr lang="en-US" dirty="0">
                <a:solidFill>
                  <a:srgbClr val="FF0000"/>
                </a:solidFill>
              </a:rPr>
              <a:t>Using Flowchart - </a:t>
            </a:r>
            <a:r>
              <a:rPr lang="en-US" dirty="0"/>
              <a:t>Algorithms can be represented as a flowchart. At the top of the flowchart is the start. The start bubble is then connected to whatever can happen next. Sometimes it's one bubble, sometimes it's more than one. Those bubbles are connected to more bubbles depending on what can happen next in the algorithm. The flowchart ends when there are no more possibilities for next steps. </a:t>
            </a:r>
          </a:p>
          <a:p>
            <a:r>
              <a:rPr lang="en-US" dirty="0">
                <a:solidFill>
                  <a:srgbClr val="FF0000"/>
                </a:solidFill>
              </a:rPr>
              <a:t>Using Pseudocode -  </a:t>
            </a:r>
            <a:r>
              <a:rPr lang="en-US" dirty="0"/>
              <a:t>It is an informal and contrived way of writing programs in which you represent the sequence of actions and instructions (aka algorithms) in a form that humans can easily understand.</a:t>
            </a:r>
          </a:p>
          <a:p>
            <a:pPr marL="0" indent="0">
              <a:buNone/>
            </a:pPr>
            <a:endParaRPr lang="en-US" dirty="0"/>
          </a:p>
        </p:txBody>
      </p:sp>
    </p:spTree>
    <p:extLst>
      <p:ext uri="{BB962C8B-B14F-4D97-AF65-F5344CB8AC3E}">
        <p14:creationId xmlns:p14="http://schemas.microsoft.com/office/powerpoint/2010/main" val="700119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Write the recurrence relation for the following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995348" cy="4351338"/>
              </a:xfrm>
            </p:spPr>
            <p:txBody>
              <a:bodyPr>
                <a:normAutofit lnSpcReduction="10000"/>
              </a:bodyPr>
              <a:lstStyle/>
              <a:p>
                <a:r>
                  <a:rPr lang="en-US" dirty="0"/>
                  <a:t>The base case is reached when n == 0. The method performs one comparison. Thus, the number of operations when n==0; T(0) is some constant a.</a:t>
                </a:r>
              </a:p>
              <a:p>
                <a:pPr fontAlgn="base"/>
                <a:r>
                  <a:rPr lang="en-US" dirty="0"/>
                  <a:t>When n &gt; 0, the method performs two basic operations and then calls itself, using ONE recursive call, with a parameter n - 1.</a:t>
                </a:r>
              </a:p>
              <a:p>
                <a:pPr fontAlgn="base"/>
                <a:r>
                  <a:rPr lang="en-US" dirty="0"/>
                  <a:t>Therefore the recurrence relation is:</a:t>
                </a:r>
              </a:p>
              <a:p>
                <a:pPr marL="0" indent="0" fontAlgn="base">
                  <a:buNone/>
                </a:pPr>
                <a:r>
                  <a:rPr lang="en-US" dirty="0"/>
                  <a:t>                   T(n)=</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𝑛</m:t>
                            </m:r>
                            <m:r>
                              <a:rPr lang="en-US" i="1">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i="1">
                                <a:latin typeface="Cambria Math" panose="02040503050406030204" pitchFamily="18" charset="0"/>
                              </a:rPr>
                              <m:t>             ;</m:t>
                            </m:r>
                            <m:r>
                              <a:rPr lang="en-US" i="1">
                                <a:latin typeface="Cambria Math" panose="02040503050406030204" pitchFamily="18" charset="0"/>
                              </a:rPr>
                              <m:t>𝑜𝑡h𝑒𝑟𝑤𝑖𝑠𝑒</m:t>
                            </m:r>
                          </m:e>
                        </m:eqArr>
                      </m:e>
                    </m:d>
                    <m:r>
                      <a:rPr lang="en-US" i="1">
                        <a:latin typeface="Cambria Math" panose="02040503050406030204" pitchFamily="18" charset="0"/>
                      </a:rPr>
                      <m:t>   </m:t>
                    </m:r>
                  </m:oMath>
                </a14:m>
                <a:endParaRPr lang="en-US" dirty="0"/>
              </a:p>
              <a:p>
                <a:pPr marL="0" indent="0" fontAlgn="base">
                  <a:buNone/>
                </a:pPr>
                <a:r>
                  <a:rPr lang="en-US" dirty="0"/>
                  <a:t>                         where </a:t>
                </a:r>
                <a:r>
                  <a:rPr lang="en-US" dirty="0" err="1"/>
                  <a:t>a,b</a:t>
                </a:r>
                <a:r>
                  <a:rPr lang="en-US" dirty="0"/>
                  <a:t> are some constant.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995348" cy="4351338"/>
              </a:xfrm>
              <a:blipFill>
                <a:blip r:embed="rId2"/>
                <a:stretch>
                  <a:fillRect l="-1220" t="-3081" r="-1153"/>
                </a:stretch>
              </a:blipFill>
            </p:spPr>
            <p:txBody>
              <a:bodyPr/>
              <a:lstStyle/>
              <a:p>
                <a:r>
                  <a:rPr lang="en-US">
                    <a:noFill/>
                  </a:rPr>
                  <a:t> </a:t>
                </a:r>
              </a:p>
            </p:txBody>
          </p:sp>
        </mc:Fallback>
      </mc:AlternateContent>
      <p:sp>
        <p:nvSpPr>
          <p:cNvPr id="5" name="TextBox 4"/>
          <p:cNvSpPr txBox="1"/>
          <p:nvPr/>
        </p:nvSpPr>
        <p:spPr>
          <a:xfrm>
            <a:off x="9833548" y="1807460"/>
            <a:ext cx="2068642" cy="2031325"/>
          </a:xfrm>
          <a:prstGeom prst="rect">
            <a:avLst/>
          </a:prstGeom>
          <a:noFill/>
        </p:spPr>
        <p:txBody>
          <a:bodyPr wrap="square" rtlCol="0">
            <a:spAutoFit/>
          </a:bodyPr>
          <a:lstStyle/>
          <a:p>
            <a:r>
              <a:rPr lang="en-US" dirty="0">
                <a:solidFill>
                  <a:srgbClr val="FF0000"/>
                </a:solidFill>
              </a:rPr>
              <a:t>void f(</a:t>
            </a:r>
            <a:r>
              <a:rPr lang="en-US" dirty="0" err="1">
                <a:solidFill>
                  <a:srgbClr val="FF0000"/>
                </a:solidFill>
              </a:rPr>
              <a:t>int</a:t>
            </a:r>
            <a:r>
              <a:rPr lang="en-US" dirty="0">
                <a:solidFill>
                  <a:srgbClr val="FF0000"/>
                </a:solidFill>
              </a:rPr>
              <a:t> n)</a:t>
            </a:r>
          </a:p>
          <a:p>
            <a:r>
              <a:rPr lang="en-US" dirty="0">
                <a:solidFill>
                  <a:srgbClr val="FF0000"/>
                </a:solidFill>
              </a:rPr>
              <a:t>{</a:t>
            </a:r>
          </a:p>
          <a:p>
            <a:r>
              <a:rPr lang="en-US" dirty="0">
                <a:solidFill>
                  <a:srgbClr val="FF0000"/>
                </a:solidFill>
              </a:rPr>
              <a:t>  if(n&gt;0)</a:t>
            </a:r>
          </a:p>
          <a:p>
            <a:r>
              <a:rPr lang="en-US" dirty="0">
                <a:solidFill>
                  <a:srgbClr val="FF0000"/>
                </a:solidFill>
              </a:rPr>
              <a:t>     { </a:t>
            </a:r>
            <a:r>
              <a:rPr lang="en-US" dirty="0" err="1">
                <a:solidFill>
                  <a:srgbClr val="FF0000"/>
                </a:solidFill>
              </a:rPr>
              <a:t>printf</a:t>
            </a:r>
            <a:r>
              <a:rPr lang="en-US" dirty="0">
                <a:solidFill>
                  <a:srgbClr val="FF0000"/>
                </a:solidFill>
              </a:rPr>
              <a:t>(“%</a:t>
            </a:r>
            <a:r>
              <a:rPr lang="en-US" dirty="0" err="1">
                <a:solidFill>
                  <a:srgbClr val="FF0000"/>
                </a:solidFill>
              </a:rPr>
              <a:t>d”,n</a:t>
            </a:r>
            <a:r>
              <a:rPr lang="en-US" dirty="0">
                <a:solidFill>
                  <a:srgbClr val="FF0000"/>
                </a:solidFill>
              </a:rPr>
              <a:t>);</a:t>
            </a:r>
          </a:p>
          <a:p>
            <a:r>
              <a:rPr lang="en-US" dirty="0">
                <a:solidFill>
                  <a:srgbClr val="FF0000"/>
                </a:solidFill>
              </a:rPr>
              <a:t>        f(n-1);</a:t>
            </a:r>
          </a:p>
          <a:p>
            <a:r>
              <a:rPr lang="en-US" dirty="0">
                <a:solidFill>
                  <a:srgbClr val="FF0000"/>
                </a:solidFill>
              </a:rPr>
              <a:t>     }</a:t>
            </a:r>
          </a:p>
          <a:p>
            <a:r>
              <a:rPr lang="en-US" dirty="0">
                <a:solidFill>
                  <a:srgbClr val="FF0000"/>
                </a:solidFill>
              </a:rPr>
              <a:t>}</a:t>
            </a:r>
          </a:p>
        </p:txBody>
      </p:sp>
    </p:spTree>
    <p:extLst>
      <p:ext uri="{BB962C8B-B14F-4D97-AF65-F5344CB8AC3E}">
        <p14:creationId xmlns:p14="http://schemas.microsoft.com/office/powerpoint/2010/main" val="2144808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recurrence relation</a:t>
            </a:r>
          </a:p>
        </p:txBody>
      </p:sp>
      <p:sp>
        <p:nvSpPr>
          <p:cNvPr id="3" name="Content Placeholder 2"/>
          <p:cNvSpPr>
            <a:spLocks noGrp="1"/>
          </p:cNvSpPr>
          <p:nvPr>
            <p:ph idx="1"/>
          </p:nvPr>
        </p:nvSpPr>
        <p:spPr/>
        <p:txBody>
          <a:bodyPr/>
          <a:lstStyle/>
          <a:p>
            <a:r>
              <a:rPr lang="en-US" dirty="0"/>
              <a:t>Substitution method</a:t>
            </a:r>
          </a:p>
          <a:p>
            <a:r>
              <a:rPr lang="en-US" dirty="0"/>
              <a:t>Iteration Method</a:t>
            </a:r>
          </a:p>
          <a:p>
            <a:r>
              <a:rPr lang="en-US" dirty="0"/>
              <a:t>Recursion Tree method</a:t>
            </a:r>
          </a:p>
          <a:p>
            <a:r>
              <a:rPr lang="en-US" dirty="0"/>
              <a:t>Master method</a:t>
            </a:r>
          </a:p>
          <a:p>
            <a:endParaRPr lang="en-US" dirty="0"/>
          </a:p>
        </p:txBody>
      </p:sp>
    </p:spTree>
    <p:extLst>
      <p:ext uri="{BB962C8B-B14F-4D97-AF65-F5344CB8AC3E}">
        <p14:creationId xmlns:p14="http://schemas.microsoft.com/office/powerpoint/2010/main" val="4008200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 method</a:t>
            </a:r>
          </a:p>
        </p:txBody>
      </p:sp>
      <p:sp>
        <p:nvSpPr>
          <p:cNvPr id="3" name="Content Placeholder 2"/>
          <p:cNvSpPr>
            <a:spLocks noGrp="1"/>
          </p:cNvSpPr>
          <p:nvPr>
            <p:ph idx="1"/>
          </p:nvPr>
        </p:nvSpPr>
        <p:spPr/>
        <p:txBody>
          <a:bodyPr/>
          <a:lstStyle/>
          <a:p>
            <a:pPr marL="0" indent="0">
              <a:buNone/>
            </a:pPr>
            <a:r>
              <a:rPr lang="en-US" dirty="0"/>
              <a:t>The Substitution Method Consists of two main steps:</a:t>
            </a:r>
          </a:p>
          <a:p>
            <a:r>
              <a:rPr lang="en-US" dirty="0"/>
              <a:t>Guess the Solution.</a:t>
            </a:r>
          </a:p>
          <a:p>
            <a:r>
              <a:rPr lang="en-US" dirty="0"/>
              <a:t>Use the mathematical induction to find the boundary condition and shows that the guess is correct.</a:t>
            </a:r>
          </a:p>
          <a:p>
            <a:endParaRPr lang="en-US" dirty="0"/>
          </a:p>
        </p:txBody>
      </p:sp>
    </p:spTree>
    <p:extLst>
      <p:ext uri="{BB962C8B-B14F-4D97-AF65-F5344CB8AC3E}">
        <p14:creationId xmlns:p14="http://schemas.microsoft.com/office/powerpoint/2010/main" val="3208943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Substitution</a:t>
            </a:r>
            <a:br>
              <a:rPr lang="en-US" dirty="0"/>
            </a:br>
            <a:r>
              <a:rPr lang="en-US" dirty="0"/>
              <a:t> Method</a:t>
            </a:r>
            <a:br>
              <a:rPr lang="en-US" dirty="0"/>
            </a:br>
            <a:r>
              <a:rPr lang="en-US" dirty="0"/>
              <a:t> Example-1</a:t>
            </a:r>
          </a:p>
        </p:txBody>
      </p:sp>
      <p:pic>
        <p:nvPicPr>
          <p:cNvPr id="4" name="Content Placeholder 3"/>
          <p:cNvPicPr>
            <a:picLocks noGrp="1" noChangeAspect="1"/>
          </p:cNvPicPr>
          <p:nvPr>
            <p:ph idx="1"/>
          </p:nvPr>
        </p:nvPicPr>
        <p:blipFill>
          <a:blip r:embed="rId2"/>
          <a:stretch>
            <a:fillRect/>
          </a:stretch>
        </p:blipFill>
        <p:spPr>
          <a:xfrm>
            <a:off x="4868085" y="113116"/>
            <a:ext cx="4973825" cy="6631767"/>
          </a:xfrm>
          <a:prstGeom prst="rect">
            <a:avLst/>
          </a:prstGeom>
        </p:spPr>
      </p:pic>
    </p:spTree>
    <p:extLst>
      <p:ext uri="{BB962C8B-B14F-4D97-AF65-F5344CB8AC3E}">
        <p14:creationId xmlns:p14="http://schemas.microsoft.com/office/powerpoint/2010/main" val="3596096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Substitution</a:t>
            </a:r>
            <a:br>
              <a:rPr lang="en-US" dirty="0"/>
            </a:br>
            <a:r>
              <a:rPr lang="en-US" dirty="0"/>
              <a:t> Method</a:t>
            </a:r>
            <a:br>
              <a:rPr lang="en-US" dirty="0"/>
            </a:br>
            <a:r>
              <a:rPr lang="en-US" dirty="0"/>
              <a:t> Example-2</a:t>
            </a:r>
          </a:p>
        </p:txBody>
      </p:sp>
      <p:pic>
        <p:nvPicPr>
          <p:cNvPr id="5" name="Content Placeholder 4"/>
          <p:cNvPicPr>
            <a:picLocks noGrp="1" noChangeAspect="1"/>
          </p:cNvPicPr>
          <p:nvPr>
            <p:ph idx="1"/>
          </p:nvPr>
        </p:nvPicPr>
        <p:blipFill>
          <a:blip r:embed="rId2"/>
          <a:stretch>
            <a:fillRect/>
          </a:stretch>
        </p:blipFill>
        <p:spPr>
          <a:xfrm>
            <a:off x="2887049" y="935584"/>
            <a:ext cx="9021387" cy="5655716"/>
          </a:xfrm>
          <a:prstGeom prst="rect">
            <a:avLst/>
          </a:prstGeom>
        </p:spPr>
      </p:pic>
    </p:spTree>
    <p:extLst>
      <p:ext uri="{BB962C8B-B14F-4D97-AF65-F5344CB8AC3E}">
        <p14:creationId xmlns:p14="http://schemas.microsoft.com/office/powerpoint/2010/main" val="981854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Substitution</a:t>
            </a:r>
            <a:br>
              <a:rPr lang="en-US" dirty="0"/>
            </a:br>
            <a:r>
              <a:rPr lang="en-US" dirty="0"/>
              <a:t> Method</a:t>
            </a:r>
            <a:br>
              <a:rPr lang="en-US" dirty="0"/>
            </a:br>
            <a:r>
              <a:rPr lang="en-US" dirty="0"/>
              <a:t> Example-3</a:t>
            </a:r>
          </a:p>
        </p:txBody>
      </p:sp>
      <p:pic>
        <p:nvPicPr>
          <p:cNvPr id="4" name="Picture 3"/>
          <p:cNvPicPr>
            <a:picLocks noChangeAspect="1"/>
          </p:cNvPicPr>
          <p:nvPr/>
        </p:nvPicPr>
        <p:blipFill>
          <a:blip r:embed="rId2"/>
          <a:stretch>
            <a:fillRect/>
          </a:stretch>
        </p:blipFill>
        <p:spPr>
          <a:xfrm>
            <a:off x="3250679" y="470057"/>
            <a:ext cx="8470381" cy="5706906"/>
          </a:xfrm>
          <a:prstGeom prst="rect">
            <a:avLst/>
          </a:prstGeom>
        </p:spPr>
      </p:pic>
    </p:spTree>
    <p:extLst>
      <p:ext uri="{BB962C8B-B14F-4D97-AF65-F5344CB8AC3E}">
        <p14:creationId xmlns:p14="http://schemas.microsoft.com/office/powerpoint/2010/main" val="3984354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Substitution</a:t>
            </a:r>
            <a:br>
              <a:rPr lang="en-US" dirty="0"/>
            </a:br>
            <a:r>
              <a:rPr lang="en-US" dirty="0"/>
              <a:t> Method</a:t>
            </a:r>
            <a:br>
              <a:rPr lang="en-US" dirty="0"/>
            </a:br>
            <a:r>
              <a:rPr lang="en-US" dirty="0"/>
              <a:t> Example-4</a:t>
            </a:r>
          </a:p>
        </p:txBody>
      </p:sp>
      <p:pic>
        <p:nvPicPr>
          <p:cNvPr id="3" name="Picture 2"/>
          <p:cNvPicPr>
            <a:picLocks noChangeAspect="1"/>
          </p:cNvPicPr>
          <p:nvPr/>
        </p:nvPicPr>
        <p:blipFill>
          <a:blip r:embed="rId2"/>
          <a:stretch>
            <a:fillRect/>
          </a:stretch>
        </p:blipFill>
        <p:spPr>
          <a:xfrm>
            <a:off x="4135099" y="650433"/>
            <a:ext cx="7429500" cy="5090800"/>
          </a:xfrm>
          <a:prstGeom prst="rect">
            <a:avLst/>
          </a:prstGeom>
        </p:spPr>
      </p:pic>
    </p:spTree>
    <p:extLst>
      <p:ext uri="{BB962C8B-B14F-4D97-AF65-F5344CB8AC3E}">
        <p14:creationId xmlns:p14="http://schemas.microsoft.com/office/powerpoint/2010/main" val="3596231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Substitution</a:t>
            </a:r>
            <a:br>
              <a:rPr lang="en-US" dirty="0"/>
            </a:br>
            <a:r>
              <a:rPr lang="en-US" dirty="0"/>
              <a:t> Method</a:t>
            </a:r>
            <a:br>
              <a:rPr lang="en-US" dirty="0"/>
            </a:br>
            <a:r>
              <a:rPr lang="en-US" dirty="0"/>
              <a:t> Example-5</a:t>
            </a:r>
          </a:p>
        </p:txBody>
      </p:sp>
      <p:pic>
        <p:nvPicPr>
          <p:cNvPr id="5" name="Picture 4"/>
          <p:cNvPicPr>
            <a:picLocks noChangeAspect="1"/>
          </p:cNvPicPr>
          <p:nvPr/>
        </p:nvPicPr>
        <p:blipFill>
          <a:blip r:embed="rId2"/>
          <a:stretch>
            <a:fillRect/>
          </a:stretch>
        </p:blipFill>
        <p:spPr>
          <a:xfrm>
            <a:off x="2933074" y="711468"/>
            <a:ext cx="9153013" cy="5839233"/>
          </a:xfrm>
          <a:prstGeom prst="rect">
            <a:avLst/>
          </a:prstGeom>
        </p:spPr>
      </p:pic>
    </p:spTree>
    <p:extLst>
      <p:ext uri="{BB962C8B-B14F-4D97-AF65-F5344CB8AC3E}">
        <p14:creationId xmlns:p14="http://schemas.microsoft.com/office/powerpoint/2010/main" val="1660690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Guess?</a:t>
            </a:r>
          </a:p>
        </p:txBody>
      </p:sp>
      <p:sp>
        <p:nvSpPr>
          <p:cNvPr id="3" name="Content Placeholder 2"/>
          <p:cNvSpPr>
            <a:spLocks noGrp="1"/>
          </p:cNvSpPr>
          <p:nvPr>
            <p:ph idx="1"/>
          </p:nvPr>
        </p:nvSpPr>
        <p:spPr/>
        <p:txBody>
          <a:bodyPr/>
          <a:lstStyle/>
          <a:p>
            <a:r>
              <a:rPr lang="en-US" dirty="0"/>
              <a:t>Recurrence is similar to one you are familiar.</a:t>
            </a:r>
          </a:p>
          <a:p>
            <a:r>
              <a:rPr lang="en-US" dirty="0"/>
              <a:t>Draw recursion tree.</a:t>
            </a:r>
          </a:p>
          <a:p>
            <a:r>
              <a:rPr lang="en-US" dirty="0"/>
              <a:t>Use a few steps of Iteration Method.</a:t>
            </a:r>
          </a:p>
          <a:p>
            <a:r>
              <a:rPr lang="en-US" dirty="0"/>
              <a:t>Apply Master Method</a:t>
            </a:r>
          </a:p>
        </p:txBody>
      </p:sp>
    </p:spTree>
    <p:extLst>
      <p:ext uri="{BB962C8B-B14F-4D97-AF65-F5344CB8AC3E}">
        <p14:creationId xmlns:p14="http://schemas.microsoft.com/office/powerpoint/2010/main" val="3101204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 Method</a:t>
            </a:r>
          </a:p>
        </p:txBody>
      </p:sp>
      <p:sp>
        <p:nvSpPr>
          <p:cNvPr id="3" name="Content Placeholder 2"/>
          <p:cNvSpPr>
            <a:spLocks noGrp="1"/>
          </p:cNvSpPr>
          <p:nvPr>
            <p:ph idx="1"/>
          </p:nvPr>
        </p:nvSpPr>
        <p:spPr/>
        <p:txBody>
          <a:bodyPr/>
          <a:lstStyle/>
          <a:p>
            <a:r>
              <a:rPr lang="en-US" dirty="0"/>
              <a:t>The basic idea is to expend the recurrence and express it as a summation of terms dependent only on ‘n’ and the initial conditions.</a:t>
            </a:r>
          </a:p>
        </p:txBody>
      </p:sp>
    </p:spTree>
    <p:extLst>
      <p:ext uri="{BB962C8B-B14F-4D97-AF65-F5344CB8AC3E}">
        <p14:creationId xmlns:p14="http://schemas.microsoft.com/office/powerpoint/2010/main" val="4278510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 example</a:t>
            </a:r>
          </a:p>
        </p:txBody>
      </p:sp>
      <p:pic>
        <p:nvPicPr>
          <p:cNvPr id="4" name="Content Placeholder 3"/>
          <p:cNvPicPr>
            <a:picLocks noGrp="1" noChangeAspect="1"/>
          </p:cNvPicPr>
          <p:nvPr>
            <p:ph idx="1"/>
          </p:nvPr>
        </p:nvPicPr>
        <p:blipFill>
          <a:blip r:embed="rId2"/>
          <a:stretch>
            <a:fillRect/>
          </a:stretch>
        </p:blipFill>
        <p:spPr>
          <a:xfrm>
            <a:off x="5336500" y="365125"/>
            <a:ext cx="6413288" cy="6037780"/>
          </a:xfrm>
          <a:prstGeom prst="rect">
            <a:avLst/>
          </a:prstGeom>
        </p:spPr>
      </p:pic>
    </p:spTree>
    <p:extLst>
      <p:ext uri="{BB962C8B-B14F-4D97-AF65-F5344CB8AC3E}">
        <p14:creationId xmlns:p14="http://schemas.microsoft.com/office/powerpoint/2010/main" val="3212762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Iteration</a:t>
            </a:r>
            <a:br>
              <a:rPr lang="en-US" dirty="0"/>
            </a:br>
            <a:r>
              <a:rPr lang="en-US" dirty="0"/>
              <a:t> Method</a:t>
            </a:r>
            <a:br>
              <a:rPr lang="en-US" dirty="0"/>
            </a:br>
            <a:r>
              <a:rPr lang="en-US" dirty="0"/>
              <a:t> Example-1</a:t>
            </a:r>
          </a:p>
        </p:txBody>
      </p:sp>
      <p:pic>
        <p:nvPicPr>
          <p:cNvPr id="5" name="Picture 4"/>
          <p:cNvPicPr>
            <a:picLocks noChangeAspect="1"/>
          </p:cNvPicPr>
          <p:nvPr/>
        </p:nvPicPr>
        <p:blipFill>
          <a:blip r:embed="rId2"/>
          <a:stretch>
            <a:fillRect/>
          </a:stretch>
        </p:blipFill>
        <p:spPr>
          <a:xfrm>
            <a:off x="4560713" y="470057"/>
            <a:ext cx="7148057" cy="6215557"/>
          </a:xfrm>
          <a:prstGeom prst="rect">
            <a:avLst/>
          </a:prstGeom>
        </p:spPr>
      </p:pic>
    </p:spTree>
    <p:extLst>
      <p:ext uri="{BB962C8B-B14F-4D97-AF65-F5344CB8AC3E}">
        <p14:creationId xmlns:p14="http://schemas.microsoft.com/office/powerpoint/2010/main" val="2452689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Iteration</a:t>
            </a:r>
            <a:br>
              <a:rPr lang="en-US" dirty="0"/>
            </a:br>
            <a:r>
              <a:rPr lang="en-US" dirty="0"/>
              <a:t> Method</a:t>
            </a:r>
            <a:br>
              <a:rPr lang="en-US" dirty="0"/>
            </a:br>
            <a:r>
              <a:rPr lang="en-US" dirty="0"/>
              <a:t> Example-2</a:t>
            </a:r>
          </a:p>
        </p:txBody>
      </p:sp>
      <p:pic>
        <p:nvPicPr>
          <p:cNvPr id="3" name="Picture 2"/>
          <p:cNvPicPr>
            <a:picLocks noChangeAspect="1"/>
          </p:cNvPicPr>
          <p:nvPr/>
        </p:nvPicPr>
        <p:blipFill>
          <a:blip r:embed="rId2"/>
          <a:stretch>
            <a:fillRect/>
          </a:stretch>
        </p:blipFill>
        <p:spPr>
          <a:xfrm>
            <a:off x="3435914" y="1027906"/>
            <a:ext cx="8463617" cy="4983149"/>
          </a:xfrm>
          <a:prstGeom prst="rect">
            <a:avLst/>
          </a:prstGeom>
        </p:spPr>
      </p:pic>
    </p:spTree>
    <p:extLst>
      <p:ext uri="{BB962C8B-B14F-4D97-AF65-F5344CB8AC3E}">
        <p14:creationId xmlns:p14="http://schemas.microsoft.com/office/powerpoint/2010/main" val="1826828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Iteration</a:t>
            </a:r>
            <a:br>
              <a:rPr lang="en-US" dirty="0"/>
            </a:br>
            <a:r>
              <a:rPr lang="en-US" dirty="0"/>
              <a:t> Method</a:t>
            </a:r>
            <a:br>
              <a:rPr lang="en-US" dirty="0"/>
            </a:br>
            <a:r>
              <a:rPr lang="en-US" dirty="0"/>
              <a:t> Example-3</a:t>
            </a:r>
          </a:p>
        </p:txBody>
      </p:sp>
      <p:pic>
        <p:nvPicPr>
          <p:cNvPr id="4" name="Picture 3"/>
          <p:cNvPicPr>
            <a:picLocks noChangeAspect="1"/>
          </p:cNvPicPr>
          <p:nvPr/>
        </p:nvPicPr>
        <p:blipFill>
          <a:blip r:embed="rId2"/>
          <a:stretch>
            <a:fillRect/>
          </a:stretch>
        </p:blipFill>
        <p:spPr>
          <a:xfrm>
            <a:off x="4343623" y="0"/>
            <a:ext cx="6899000" cy="6792157"/>
          </a:xfrm>
          <a:prstGeom prst="rect">
            <a:avLst/>
          </a:prstGeom>
        </p:spPr>
      </p:pic>
    </p:spTree>
    <p:extLst>
      <p:ext uri="{BB962C8B-B14F-4D97-AF65-F5344CB8AC3E}">
        <p14:creationId xmlns:p14="http://schemas.microsoft.com/office/powerpoint/2010/main" val="3739224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Iteration</a:t>
            </a:r>
            <a:br>
              <a:rPr lang="en-US" dirty="0"/>
            </a:br>
            <a:r>
              <a:rPr lang="en-US" dirty="0"/>
              <a:t> Method</a:t>
            </a:r>
            <a:br>
              <a:rPr lang="en-US" dirty="0"/>
            </a:br>
            <a:r>
              <a:rPr lang="en-US" dirty="0"/>
              <a:t> Example-4</a:t>
            </a:r>
          </a:p>
        </p:txBody>
      </p:sp>
      <p:pic>
        <p:nvPicPr>
          <p:cNvPr id="3" name="Picture 2"/>
          <p:cNvPicPr>
            <a:picLocks noChangeAspect="1"/>
          </p:cNvPicPr>
          <p:nvPr/>
        </p:nvPicPr>
        <p:blipFill>
          <a:blip r:embed="rId2"/>
          <a:stretch>
            <a:fillRect/>
          </a:stretch>
        </p:blipFill>
        <p:spPr>
          <a:xfrm>
            <a:off x="2965397" y="815072"/>
            <a:ext cx="9033475" cy="4746279"/>
          </a:xfrm>
          <a:prstGeom prst="rect">
            <a:avLst/>
          </a:prstGeom>
        </p:spPr>
      </p:pic>
    </p:spTree>
    <p:extLst>
      <p:ext uri="{BB962C8B-B14F-4D97-AF65-F5344CB8AC3E}">
        <p14:creationId xmlns:p14="http://schemas.microsoft.com/office/powerpoint/2010/main" val="1498815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 Tree</a:t>
            </a:r>
          </a:p>
        </p:txBody>
      </p:sp>
      <p:sp>
        <p:nvSpPr>
          <p:cNvPr id="3" name="Content Placeholder 2"/>
          <p:cNvSpPr>
            <a:spLocks noGrp="1"/>
          </p:cNvSpPr>
          <p:nvPr>
            <p:ph idx="1"/>
          </p:nvPr>
        </p:nvSpPr>
        <p:spPr/>
        <p:txBody>
          <a:bodyPr/>
          <a:lstStyle/>
          <a:p>
            <a:r>
              <a:rPr lang="en-US" dirty="0"/>
              <a:t>Recursion tree method is a pictorial representation of an iteration method in the form of a tree.</a:t>
            </a:r>
          </a:p>
          <a:p>
            <a:r>
              <a:rPr lang="en-US" dirty="0"/>
              <a:t>Nodes are expanded at each level.</a:t>
            </a:r>
          </a:p>
          <a:p>
            <a:r>
              <a:rPr lang="en-US" dirty="0"/>
              <a:t>In general, second term in recurrence is considered as root</a:t>
            </a:r>
          </a:p>
        </p:txBody>
      </p:sp>
    </p:spTree>
    <p:extLst>
      <p:ext uri="{BB962C8B-B14F-4D97-AF65-F5344CB8AC3E}">
        <p14:creationId xmlns:p14="http://schemas.microsoft.com/office/powerpoint/2010/main" val="221749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Recursion </a:t>
            </a:r>
            <a:br>
              <a:rPr lang="en-US" dirty="0"/>
            </a:br>
            <a:r>
              <a:rPr lang="en-US" dirty="0"/>
              <a:t>Tree </a:t>
            </a:r>
            <a:br>
              <a:rPr lang="en-US" dirty="0"/>
            </a:br>
            <a:r>
              <a:rPr lang="en-US" dirty="0"/>
              <a:t>Example-1</a:t>
            </a:r>
          </a:p>
        </p:txBody>
      </p:sp>
      <p:pic>
        <p:nvPicPr>
          <p:cNvPr id="4" name="Picture 3"/>
          <p:cNvPicPr>
            <a:picLocks noChangeAspect="1"/>
          </p:cNvPicPr>
          <p:nvPr/>
        </p:nvPicPr>
        <p:blipFill>
          <a:blip r:embed="rId2"/>
          <a:stretch>
            <a:fillRect/>
          </a:stretch>
        </p:blipFill>
        <p:spPr>
          <a:xfrm>
            <a:off x="3085587" y="165655"/>
            <a:ext cx="8441849" cy="6563960"/>
          </a:xfrm>
          <a:prstGeom prst="rect">
            <a:avLst/>
          </a:prstGeom>
        </p:spPr>
      </p:pic>
    </p:spTree>
    <p:extLst>
      <p:ext uri="{BB962C8B-B14F-4D97-AF65-F5344CB8AC3E}">
        <p14:creationId xmlns:p14="http://schemas.microsoft.com/office/powerpoint/2010/main" val="1365877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Recursion </a:t>
            </a:r>
            <a:br>
              <a:rPr lang="en-US" dirty="0"/>
            </a:br>
            <a:r>
              <a:rPr lang="en-US" dirty="0"/>
              <a:t>Tree </a:t>
            </a:r>
            <a:br>
              <a:rPr lang="en-US" dirty="0"/>
            </a:br>
            <a:r>
              <a:rPr lang="en-US" dirty="0"/>
              <a:t>Example-2</a:t>
            </a:r>
          </a:p>
        </p:txBody>
      </p:sp>
      <p:pic>
        <p:nvPicPr>
          <p:cNvPr id="3" name="Picture 2"/>
          <p:cNvPicPr>
            <a:picLocks noChangeAspect="1"/>
          </p:cNvPicPr>
          <p:nvPr/>
        </p:nvPicPr>
        <p:blipFill>
          <a:blip r:embed="rId2"/>
          <a:stretch>
            <a:fillRect/>
          </a:stretch>
        </p:blipFill>
        <p:spPr>
          <a:xfrm>
            <a:off x="3512873" y="290175"/>
            <a:ext cx="7969592" cy="6188958"/>
          </a:xfrm>
          <a:prstGeom prst="rect">
            <a:avLst/>
          </a:prstGeom>
        </p:spPr>
      </p:pic>
    </p:spTree>
    <p:extLst>
      <p:ext uri="{BB962C8B-B14F-4D97-AF65-F5344CB8AC3E}">
        <p14:creationId xmlns:p14="http://schemas.microsoft.com/office/powerpoint/2010/main" val="4106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Recursion </a:t>
            </a:r>
            <a:br>
              <a:rPr lang="en-US" dirty="0"/>
            </a:br>
            <a:r>
              <a:rPr lang="en-US" dirty="0"/>
              <a:t>Tree </a:t>
            </a:r>
            <a:br>
              <a:rPr lang="en-US" dirty="0"/>
            </a:br>
            <a:r>
              <a:rPr lang="en-US" dirty="0"/>
              <a:t>Example-3</a:t>
            </a:r>
          </a:p>
        </p:txBody>
      </p:sp>
      <p:pic>
        <p:nvPicPr>
          <p:cNvPr id="4" name="Picture 3"/>
          <p:cNvPicPr>
            <a:picLocks noChangeAspect="1"/>
          </p:cNvPicPr>
          <p:nvPr/>
        </p:nvPicPr>
        <p:blipFill>
          <a:blip r:embed="rId2"/>
          <a:stretch>
            <a:fillRect/>
          </a:stretch>
        </p:blipFill>
        <p:spPr>
          <a:xfrm>
            <a:off x="3447224" y="606537"/>
            <a:ext cx="7761464" cy="4999784"/>
          </a:xfrm>
          <a:prstGeom prst="rect">
            <a:avLst/>
          </a:prstGeom>
        </p:spPr>
      </p:pic>
    </p:spTree>
    <p:extLst>
      <p:ext uri="{BB962C8B-B14F-4D97-AF65-F5344CB8AC3E}">
        <p14:creationId xmlns:p14="http://schemas.microsoft.com/office/powerpoint/2010/main" val="213184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Recursion </a:t>
            </a:r>
            <a:br>
              <a:rPr lang="en-US" dirty="0"/>
            </a:br>
            <a:r>
              <a:rPr lang="en-US" dirty="0"/>
              <a:t>Tree </a:t>
            </a:r>
            <a:br>
              <a:rPr lang="en-US" dirty="0"/>
            </a:br>
            <a:r>
              <a:rPr lang="en-US" dirty="0"/>
              <a:t>Example-4</a:t>
            </a:r>
          </a:p>
        </p:txBody>
      </p:sp>
      <p:pic>
        <p:nvPicPr>
          <p:cNvPr id="3" name="Picture 2"/>
          <p:cNvPicPr>
            <a:picLocks noChangeAspect="1"/>
          </p:cNvPicPr>
          <p:nvPr/>
        </p:nvPicPr>
        <p:blipFill>
          <a:blip r:embed="rId2"/>
          <a:stretch>
            <a:fillRect/>
          </a:stretch>
        </p:blipFill>
        <p:spPr>
          <a:xfrm>
            <a:off x="4052518" y="222232"/>
            <a:ext cx="6746645" cy="6350869"/>
          </a:xfrm>
          <a:prstGeom prst="rect">
            <a:avLst/>
          </a:prstGeom>
        </p:spPr>
      </p:pic>
    </p:spTree>
    <p:extLst>
      <p:ext uri="{BB962C8B-B14F-4D97-AF65-F5344CB8AC3E}">
        <p14:creationId xmlns:p14="http://schemas.microsoft.com/office/powerpoint/2010/main" val="728480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Method</a:t>
            </a:r>
          </a:p>
        </p:txBody>
      </p:sp>
      <p:sp>
        <p:nvSpPr>
          <p:cNvPr id="3" name="Content Placeholder 2"/>
          <p:cNvSpPr>
            <a:spLocks noGrp="1"/>
          </p:cNvSpPr>
          <p:nvPr>
            <p:ph idx="1"/>
          </p:nvPr>
        </p:nvSpPr>
        <p:spPr>
          <a:xfrm>
            <a:off x="838200" y="1825625"/>
            <a:ext cx="10515600" cy="4485234"/>
          </a:xfrm>
        </p:spPr>
        <p:txBody>
          <a:bodyPr>
            <a:normAutofit fontScale="77500" lnSpcReduction="20000"/>
          </a:bodyPr>
          <a:lstStyle/>
          <a:p>
            <a:r>
              <a:rPr lang="en-US" dirty="0"/>
              <a:t>Master Method is a direct way to get the solution more suitable for divide and conquer approach.</a:t>
            </a:r>
          </a:p>
          <a:p>
            <a:r>
              <a:rPr lang="en-US" dirty="0"/>
              <a:t>The master method works only for the following type of recurrences or for recurrences that can be transformed into the following type. </a:t>
            </a:r>
          </a:p>
          <a:p>
            <a:r>
              <a:rPr lang="en-US" i="1" dirty="0"/>
              <a:t>T(n) = </a:t>
            </a:r>
            <a:r>
              <a:rPr lang="en-US" i="1" dirty="0" err="1"/>
              <a:t>aT</a:t>
            </a:r>
            <a:r>
              <a:rPr lang="en-US" i="1" dirty="0"/>
              <a:t>(n/b) + f(n) where a &gt;= 1 and b &gt; 1</a:t>
            </a:r>
          </a:p>
          <a:p>
            <a:pPr marL="0" indent="0">
              <a:buNone/>
            </a:pPr>
            <a:r>
              <a:rPr lang="en-US" dirty="0"/>
              <a:t>where,</a:t>
            </a:r>
          </a:p>
          <a:p>
            <a:pPr marL="0" indent="0">
              <a:buNone/>
            </a:pPr>
            <a:r>
              <a:rPr lang="en-US" dirty="0"/>
              <a:t>n    = size of input</a:t>
            </a:r>
          </a:p>
          <a:p>
            <a:pPr marL="0" indent="0">
              <a:buNone/>
            </a:pPr>
            <a:r>
              <a:rPr lang="en-US" dirty="0"/>
              <a:t>A    = number of </a:t>
            </a:r>
            <a:r>
              <a:rPr lang="en-US" dirty="0" err="1"/>
              <a:t>subproblems</a:t>
            </a:r>
            <a:r>
              <a:rPr lang="en-US" dirty="0"/>
              <a:t> in the recursion</a:t>
            </a:r>
          </a:p>
          <a:p>
            <a:pPr marL="0" indent="0">
              <a:buNone/>
            </a:pPr>
            <a:r>
              <a:rPr lang="en-US" dirty="0"/>
              <a:t>n/b = size of each </a:t>
            </a:r>
            <a:r>
              <a:rPr lang="en-US" dirty="0" err="1"/>
              <a:t>subproblem</a:t>
            </a:r>
            <a:r>
              <a:rPr lang="en-US" dirty="0"/>
              <a:t>. All </a:t>
            </a:r>
            <a:r>
              <a:rPr lang="en-US" dirty="0" err="1"/>
              <a:t>subproblems</a:t>
            </a:r>
            <a:r>
              <a:rPr lang="en-US" dirty="0"/>
              <a:t> are assumed to have the same size.</a:t>
            </a:r>
          </a:p>
          <a:p>
            <a:pPr marL="0" indent="0">
              <a:buNone/>
            </a:pPr>
            <a:r>
              <a:rPr lang="en-US" dirty="0"/>
              <a:t>f(n) = cost of the work done outside the recursive call, which includes the cost of dividing</a:t>
            </a:r>
          </a:p>
          <a:p>
            <a:pPr marL="0" indent="0">
              <a:buNone/>
            </a:pPr>
            <a:r>
              <a:rPr lang="en-US" dirty="0"/>
              <a:t>          the problem and cost of merging the solutions</a:t>
            </a:r>
          </a:p>
          <a:p>
            <a:pPr marL="0" indent="0">
              <a:buNone/>
            </a:pPr>
            <a:endParaRPr lang="en-US" dirty="0"/>
          </a:p>
          <a:p>
            <a:pPr marL="0" indent="0">
              <a:buNone/>
            </a:pPr>
            <a:r>
              <a:rPr lang="en-US" dirty="0"/>
              <a:t>Here, a ≥ 1 and b &gt; 1 are constants, and f(n) is an asymptotically positive function.</a:t>
            </a:r>
          </a:p>
        </p:txBody>
      </p:sp>
    </p:spTree>
    <p:extLst>
      <p:ext uri="{BB962C8B-B14F-4D97-AF65-F5344CB8AC3E}">
        <p14:creationId xmlns:p14="http://schemas.microsoft.com/office/powerpoint/2010/main" val="3721587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Pseudocode Example</a:t>
            </a:r>
          </a:p>
        </p:txBody>
      </p:sp>
      <p:pic>
        <p:nvPicPr>
          <p:cNvPr id="5" name="Content Placeholder 4"/>
          <p:cNvPicPr>
            <a:picLocks noGrp="1" noChangeAspect="1"/>
          </p:cNvPicPr>
          <p:nvPr>
            <p:ph idx="1"/>
          </p:nvPr>
        </p:nvPicPr>
        <p:blipFill>
          <a:blip r:embed="rId2"/>
          <a:stretch>
            <a:fillRect/>
          </a:stretch>
        </p:blipFill>
        <p:spPr>
          <a:xfrm>
            <a:off x="6096000" y="856444"/>
            <a:ext cx="5404066" cy="5169601"/>
          </a:xfrm>
          <a:prstGeom prst="rect">
            <a:avLst/>
          </a:prstGeom>
        </p:spPr>
      </p:pic>
    </p:spTree>
    <p:extLst>
      <p:ext uri="{BB962C8B-B14F-4D97-AF65-F5344CB8AC3E}">
        <p14:creationId xmlns:p14="http://schemas.microsoft.com/office/powerpoint/2010/main" val="1836996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fontAlgn="base">
              <a:buNone/>
            </a:pPr>
            <a:r>
              <a:rPr lang="en-US" dirty="0"/>
              <a:t>There are the following three cases: </a:t>
            </a:r>
          </a:p>
          <a:p>
            <a:pPr marL="0" indent="0" fontAlgn="base">
              <a:buNone/>
            </a:pPr>
            <a:endParaRPr lang="en-US" dirty="0"/>
          </a:p>
          <a:p>
            <a:pPr marL="0" indent="0" fontAlgn="base">
              <a:buNone/>
            </a:pPr>
            <a:r>
              <a:rPr lang="en-US" b="1" dirty="0"/>
              <a:t>CASE-1 :</a:t>
            </a:r>
            <a:r>
              <a:rPr lang="en-US" dirty="0"/>
              <a:t> If f(n) = O(</a:t>
            </a:r>
            <a:r>
              <a:rPr lang="en-US" dirty="0" err="1"/>
              <a:t>n</a:t>
            </a:r>
            <a:r>
              <a:rPr lang="en-US" baseline="30000" dirty="0" err="1"/>
              <a:t>c</a:t>
            </a:r>
            <a:r>
              <a:rPr lang="en-US" dirty="0"/>
              <a:t>) where c &lt; </a:t>
            </a:r>
            <a:r>
              <a:rPr lang="en-US" dirty="0" err="1"/>
              <a:t>Log</a:t>
            </a:r>
            <a:r>
              <a:rPr lang="en-US" baseline="-25000" dirty="0" err="1"/>
              <a:t>b</a:t>
            </a:r>
            <a:r>
              <a:rPr lang="en-US" dirty="0" err="1"/>
              <a:t>a</a:t>
            </a:r>
            <a:r>
              <a:rPr lang="en-US" dirty="0"/>
              <a:t> then T(n) = </a:t>
            </a:r>
            <a:r>
              <a:rPr lang="el-GR" dirty="0"/>
              <a:t>Θ(</a:t>
            </a:r>
            <a:r>
              <a:rPr lang="en-US" dirty="0" err="1"/>
              <a:t>n</a:t>
            </a:r>
            <a:r>
              <a:rPr lang="en-US" baseline="30000" dirty="0" err="1"/>
              <a:t>Logba</a:t>
            </a:r>
            <a:r>
              <a:rPr lang="en-US" dirty="0"/>
              <a:t>) </a:t>
            </a:r>
          </a:p>
          <a:p>
            <a:pPr marL="0" indent="0" fontAlgn="base">
              <a:buNone/>
            </a:pPr>
            <a:r>
              <a:rPr lang="en-US" b="1" dirty="0"/>
              <a:t>CASE-2 : </a:t>
            </a:r>
            <a:r>
              <a:rPr lang="en-US" dirty="0"/>
              <a:t>If f(n) = </a:t>
            </a:r>
            <a:r>
              <a:rPr lang="el-GR" dirty="0"/>
              <a:t>Θ(</a:t>
            </a:r>
            <a:r>
              <a:rPr lang="en-US" dirty="0" err="1"/>
              <a:t>n</a:t>
            </a:r>
            <a:r>
              <a:rPr lang="en-US" baseline="30000" dirty="0" err="1"/>
              <a:t>c</a:t>
            </a:r>
            <a:r>
              <a:rPr lang="en-US" dirty="0"/>
              <a:t>) where c = </a:t>
            </a:r>
            <a:r>
              <a:rPr lang="en-US" dirty="0" err="1"/>
              <a:t>Log</a:t>
            </a:r>
            <a:r>
              <a:rPr lang="en-US" baseline="-25000" dirty="0" err="1"/>
              <a:t>b</a:t>
            </a:r>
            <a:r>
              <a:rPr lang="en-US" dirty="0" err="1"/>
              <a:t>a</a:t>
            </a:r>
            <a:r>
              <a:rPr lang="en-US" dirty="0"/>
              <a:t> then T(n) = </a:t>
            </a:r>
            <a:r>
              <a:rPr lang="el-GR" dirty="0"/>
              <a:t>Θ(</a:t>
            </a:r>
            <a:r>
              <a:rPr lang="en-US" dirty="0" err="1"/>
              <a:t>n</a:t>
            </a:r>
            <a:r>
              <a:rPr lang="en-US" baseline="30000" dirty="0" err="1"/>
              <a:t>c</a:t>
            </a:r>
            <a:r>
              <a:rPr lang="en-US" dirty="0" err="1"/>
              <a:t>Log</a:t>
            </a:r>
            <a:r>
              <a:rPr lang="en-US" dirty="0"/>
              <a:t> n) </a:t>
            </a:r>
          </a:p>
          <a:p>
            <a:pPr marL="0" indent="0" fontAlgn="base">
              <a:buNone/>
            </a:pPr>
            <a:r>
              <a:rPr lang="en-US" b="1" dirty="0"/>
              <a:t>CASE-3 : </a:t>
            </a:r>
            <a:r>
              <a:rPr lang="en-US" dirty="0"/>
              <a:t>If f(n) = </a:t>
            </a:r>
            <a:r>
              <a:rPr lang="el-GR" dirty="0"/>
              <a:t>Ω(</a:t>
            </a:r>
            <a:r>
              <a:rPr lang="en-US" dirty="0" err="1"/>
              <a:t>n</a:t>
            </a:r>
            <a:r>
              <a:rPr lang="en-US" baseline="30000" dirty="0" err="1"/>
              <a:t>c</a:t>
            </a:r>
            <a:r>
              <a:rPr lang="en-US" dirty="0"/>
              <a:t>) where c &gt; </a:t>
            </a:r>
            <a:r>
              <a:rPr lang="en-US" dirty="0" err="1"/>
              <a:t>Log</a:t>
            </a:r>
            <a:r>
              <a:rPr lang="en-US" baseline="-25000" dirty="0" err="1"/>
              <a:t>b</a:t>
            </a:r>
            <a:r>
              <a:rPr lang="en-US" dirty="0" err="1"/>
              <a:t>a</a:t>
            </a:r>
            <a:r>
              <a:rPr lang="en-US" dirty="0"/>
              <a:t> then T(n) = </a:t>
            </a:r>
            <a:r>
              <a:rPr lang="el-GR" dirty="0"/>
              <a:t>Θ(</a:t>
            </a:r>
            <a:r>
              <a:rPr lang="en-US" dirty="0"/>
              <a:t>f(n)) </a:t>
            </a:r>
          </a:p>
          <a:p>
            <a:pPr marL="0" indent="0">
              <a:buNone/>
            </a:pPr>
            <a:endParaRPr lang="en-US" dirty="0"/>
          </a:p>
        </p:txBody>
      </p:sp>
    </p:spTree>
    <p:extLst>
      <p:ext uri="{BB962C8B-B14F-4D97-AF65-F5344CB8AC3E}">
        <p14:creationId xmlns:p14="http://schemas.microsoft.com/office/powerpoint/2010/main" val="1063919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456" y="359763"/>
            <a:ext cx="7721184" cy="6280879"/>
          </a:xfrm>
        </p:spPr>
        <p:txBody>
          <a:bodyPr>
            <a:normAutofit lnSpcReduction="10000"/>
          </a:bodyPr>
          <a:lstStyle/>
          <a:p>
            <a:r>
              <a:rPr lang="en-US" dirty="0"/>
              <a:t>The master method is mainly derived from the recurrence tree method. If we draw the recurrence tree of T(n) = </a:t>
            </a:r>
            <a:r>
              <a:rPr lang="en-US" dirty="0" err="1"/>
              <a:t>aT</a:t>
            </a:r>
            <a:r>
              <a:rPr lang="en-US" dirty="0"/>
              <a:t>(n/b) + f(n), we can see that the work done at the root is f(n), and work done at all leaves is Θ(</a:t>
            </a:r>
            <a:r>
              <a:rPr lang="en-US" dirty="0" err="1"/>
              <a:t>n</a:t>
            </a:r>
            <a:r>
              <a:rPr lang="en-US" baseline="30000" dirty="0" err="1"/>
              <a:t>c</a:t>
            </a:r>
            <a:r>
              <a:rPr lang="en-US" dirty="0"/>
              <a:t>) where c is </a:t>
            </a:r>
            <a:r>
              <a:rPr lang="en-US" dirty="0" err="1"/>
              <a:t>Log</a:t>
            </a:r>
            <a:r>
              <a:rPr lang="en-US" baseline="-25000" dirty="0" err="1"/>
              <a:t>b</a:t>
            </a:r>
            <a:r>
              <a:rPr lang="en-US" dirty="0" err="1"/>
              <a:t>a</a:t>
            </a:r>
            <a:r>
              <a:rPr lang="en-US" dirty="0"/>
              <a:t>. And the height of the recurrence tree is </a:t>
            </a:r>
            <a:r>
              <a:rPr lang="en-US" dirty="0" err="1"/>
              <a:t>Log</a:t>
            </a:r>
            <a:r>
              <a:rPr lang="en-US" baseline="-25000" dirty="0" err="1"/>
              <a:t>b</a:t>
            </a:r>
            <a:r>
              <a:rPr lang="en-US" dirty="0" err="1"/>
              <a:t>n</a:t>
            </a:r>
            <a:r>
              <a:rPr lang="en-US" dirty="0"/>
              <a:t> </a:t>
            </a:r>
          </a:p>
          <a:p>
            <a:endParaRPr lang="en-US" dirty="0"/>
          </a:p>
          <a:p>
            <a:r>
              <a:rPr lang="en-US" dirty="0"/>
              <a:t>In the recurrence tree method, we calculate the total work done. If the work done at leaves is </a:t>
            </a:r>
            <a:r>
              <a:rPr lang="en-US" dirty="0" err="1"/>
              <a:t>polynomially</a:t>
            </a:r>
            <a:r>
              <a:rPr lang="en-US" dirty="0"/>
              <a:t> more, then leaves are the dominant part, and our result becomes the work done at leaves (Case 1). If work done at leaves and root is asymptotically the same, then our result becomes height multiplied by work done at any level (Case 2). If work done at the root is asymptotically more, then our result becomes work done at the root (Case 3). </a:t>
            </a:r>
          </a:p>
        </p:txBody>
      </p:sp>
      <p:pic>
        <p:nvPicPr>
          <p:cNvPr id="4" name="Picture 3"/>
          <p:cNvPicPr>
            <a:picLocks noChangeAspect="1"/>
          </p:cNvPicPr>
          <p:nvPr/>
        </p:nvPicPr>
        <p:blipFill>
          <a:blip r:embed="rId2"/>
          <a:stretch>
            <a:fillRect/>
          </a:stretch>
        </p:blipFill>
        <p:spPr>
          <a:xfrm>
            <a:off x="8079386" y="809741"/>
            <a:ext cx="4112614" cy="4376855"/>
          </a:xfrm>
          <a:prstGeom prst="rect">
            <a:avLst/>
          </a:prstGeom>
        </p:spPr>
      </p:pic>
    </p:spTree>
    <p:extLst>
      <p:ext uri="{BB962C8B-B14F-4D97-AF65-F5344CB8AC3E}">
        <p14:creationId xmlns:p14="http://schemas.microsoft.com/office/powerpoint/2010/main" val="2546440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Master </a:t>
            </a:r>
            <a:br>
              <a:rPr lang="en-US" dirty="0"/>
            </a:br>
            <a:r>
              <a:rPr lang="en-US" dirty="0"/>
              <a:t>Method </a:t>
            </a:r>
            <a:br>
              <a:rPr lang="en-US" dirty="0"/>
            </a:br>
            <a:r>
              <a:rPr lang="en-US" dirty="0"/>
              <a:t>Example-1</a:t>
            </a:r>
          </a:p>
        </p:txBody>
      </p:sp>
      <p:pic>
        <p:nvPicPr>
          <p:cNvPr id="5" name="Picture 4"/>
          <p:cNvPicPr>
            <a:picLocks noChangeAspect="1"/>
          </p:cNvPicPr>
          <p:nvPr/>
        </p:nvPicPr>
        <p:blipFill>
          <a:blip r:embed="rId2"/>
          <a:stretch>
            <a:fillRect/>
          </a:stretch>
        </p:blipFill>
        <p:spPr>
          <a:xfrm>
            <a:off x="3479012" y="1132838"/>
            <a:ext cx="8221144" cy="3842822"/>
          </a:xfrm>
          <a:prstGeom prst="rect">
            <a:avLst/>
          </a:prstGeom>
        </p:spPr>
      </p:pic>
    </p:spTree>
    <p:extLst>
      <p:ext uri="{BB962C8B-B14F-4D97-AF65-F5344CB8AC3E}">
        <p14:creationId xmlns:p14="http://schemas.microsoft.com/office/powerpoint/2010/main" val="3851639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Master </a:t>
            </a:r>
            <a:br>
              <a:rPr lang="en-US" dirty="0"/>
            </a:br>
            <a:r>
              <a:rPr lang="en-US" dirty="0"/>
              <a:t>Method </a:t>
            </a:r>
            <a:br>
              <a:rPr lang="en-US" dirty="0"/>
            </a:br>
            <a:r>
              <a:rPr lang="en-US" dirty="0"/>
              <a:t>Example-2,3</a:t>
            </a:r>
          </a:p>
        </p:txBody>
      </p:sp>
      <p:pic>
        <p:nvPicPr>
          <p:cNvPr id="3" name="Picture 2"/>
          <p:cNvPicPr>
            <a:picLocks noChangeAspect="1"/>
          </p:cNvPicPr>
          <p:nvPr/>
        </p:nvPicPr>
        <p:blipFill>
          <a:blip r:embed="rId2"/>
          <a:stretch>
            <a:fillRect/>
          </a:stretch>
        </p:blipFill>
        <p:spPr>
          <a:xfrm>
            <a:off x="3830009" y="215224"/>
            <a:ext cx="7662794" cy="4761510"/>
          </a:xfrm>
          <a:prstGeom prst="rect">
            <a:avLst/>
          </a:prstGeom>
        </p:spPr>
      </p:pic>
      <p:pic>
        <p:nvPicPr>
          <p:cNvPr id="4" name="Picture 3"/>
          <p:cNvPicPr>
            <a:picLocks noChangeAspect="1"/>
          </p:cNvPicPr>
          <p:nvPr/>
        </p:nvPicPr>
        <p:blipFill>
          <a:blip r:embed="rId3"/>
          <a:stretch>
            <a:fillRect/>
          </a:stretch>
        </p:blipFill>
        <p:spPr>
          <a:xfrm>
            <a:off x="3830009" y="4976734"/>
            <a:ext cx="7662794" cy="404735"/>
          </a:xfrm>
          <a:prstGeom prst="rect">
            <a:avLst/>
          </a:prstGeom>
        </p:spPr>
      </p:pic>
    </p:spTree>
    <p:extLst>
      <p:ext uri="{BB962C8B-B14F-4D97-AF65-F5344CB8AC3E}">
        <p14:creationId xmlns:p14="http://schemas.microsoft.com/office/powerpoint/2010/main" val="90476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64" y="470057"/>
            <a:ext cx="10515600" cy="1325563"/>
          </a:xfrm>
        </p:spPr>
        <p:txBody>
          <a:bodyPr>
            <a:normAutofit fontScale="90000"/>
          </a:bodyPr>
          <a:lstStyle/>
          <a:p>
            <a:r>
              <a:rPr lang="en-US" dirty="0"/>
              <a:t>Master </a:t>
            </a:r>
            <a:br>
              <a:rPr lang="en-US" dirty="0"/>
            </a:br>
            <a:r>
              <a:rPr lang="en-US" dirty="0"/>
              <a:t>Method </a:t>
            </a:r>
            <a:br>
              <a:rPr lang="en-US" dirty="0"/>
            </a:br>
            <a:r>
              <a:rPr lang="en-US" dirty="0"/>
              <a:t>Example-4</a:t>
            </a:r>
          </a:p>
        </p:txBody>
      </p:sp>
      <p:pic>
        <p:nvPicPr>
          <p:cNvPr id="3" name="Picture 2"/>
          <p:cNvPicPr>
            <a:picLocks noChangeAspect="1"/>
          </p:cNvPicPr>
          <p:nvPr/>
        </p:nvPicPr>
        <p:blipFill>
          <a:blip r:embed="rId2"/>
          <a:stretch>
            <a:fillRect/>
          </a:stretch>
        </p:blipFill>
        <p:spPr>
          <a:xfrm>
            <a:off x="3331210" y="789338"/>
            <a:ext cx="8860790" cy="4412249"/>
          </a:xfrm>
          <a:prstGeom prst="rect">
            <a:avLst/>
          </a:prstGeom>
        </p:spPr>
      </p:pic>
    </p:spTree>
    <p:extLst>
      <p:ext uri="{BB962C8B-B14F-4D97-AF65-F5344CB8AC3E}">
        <p14:creationId xmlns:p14="http://schemas.microsoft.com/office/powerpoint/2010/main" val="33991833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a:t>
            </a:r>
          </a:p>
        </p:txBody>
      </p:sp>
      <p:sp>
        <p:nvSpPr>
          <p:cNvPr id="3" name="Content Placeholder 2"/>
          <p:cNvSpPr>
            <a:spLocks noGrp="1"/>
          </p:cNvSpPr>
          <p:nvPr>
            <p:ph idx="1"/>
          </p:nvPr>
        </p:nvSpPr>
        <p:spPr/>
        <p:txBody>
          <a:bodyPr/>
          <a:lstStyle/>
          <a:p>
            <a:r>
              <a:rPr lang="en-US" dirty="0"/>
              <a:t>Find complexity for merge Sort using Master method.</a:t>
            </a:r>
          </a:p>
          <a:p>
            <a:pPr marL="0" indent="0">
              <a:buNone/>
            </a:pPr>
            <a:r>
              <a:rPr lang="en-US" dirty="0"/>
              <a:t>    T(n) = 2T(n/2) + </a:t>
            </a:r>
            <a:r>
              <a:rPr lang="el-GR" dirty="0"/>
              <a:t>Θ(</a:t>
            </a:r>
            <a:r>
              <a:rPr lang="en-US" dirty="0"/>
              <a:t>n).</a:t>
            </a:r>
          </a:p>
          <a:p>
            <a:pPr marL="0" indent="0">
              <a:buNone/>
            </a:pPr>
            <a:endParaRPr lang="en-US" dirty="0"/>
          </a:p>
          <a:p>
            <a:pPr marL="0" indent="0">
              <a:buNone/>
            </a:pPr>
            <a:endParaRPr lang="en-US" dirty="0"/>
          </a:p>
          <a:p>
            <a:r>
              <a:rPr lang="en-US" dirty="0"/>
              <a:t>Find complexity for Binary Search using Master method.</a:t>
            </a:r>
          </a:p>
          <a:p>
            <a:pPr marL="0" indent="0">
              <a:buNone/>
            </a:pPr>
            <a:r>
              <a:rPr lang="en-US" dirty="0"/>
              <a:t>    T(n) = T(n/2) + </a:t>
            </a:r>
            <a:r>
              <a:rPr lang="el-GR" dirty="0"/>
              <a:t>Θ(1).</a:t>
            </a:r>
            <a:endParaRPr lang="en-US" dirty="0"/>
          </a:p>
        </p:txBody>
      </p:sp>
    </p:spTree>
    <p:extLst>
      <p:ext uri="{BB962C8B-B14F-4D97-AF65-F5344CB8AC3E}">
        <p14:creationId xmlns:p14="http://schemas.microsoft.com/office/powerpoint/2010/main" val="2802612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Master Method</a:t>
            </a:r>
          </a:p>
        </p:txBody>
      </p:sp>
      <p:sp>
        <p:nvSpPr>
          <p:cNvPr id="3" name="Content Placeholder 2"/>
          <p:cNvSpPr>
            <a:spLocks noGrp="1"/>
          </p:cNvSpPr>
          <p:nvPr>
            <p:ph idx="1"/>
          </p:nvPr>
        </p:nvSpPr>
        <p:spPr/>
        <p:txBody>
          <a:bodyPr/>
          <a:lstStyle/>
          <a:p>
            <a:pPr marL="0" indent="0">
              <a:buNone/>
            </a:pPr>
            <a:r>
              <a:rPr lang="en-US" dirty="0"/>
              <a:t>The master theorem cannot be used if:</a:t>
            </a:r>
          </a:p>
          <a:p>
            <a:endParaRPr lang="en-US" dirty="0"/>
          </a:p>
          <a:p>
            <a:r>
              <a:rPr lang="en-US" dirty="0"/>
              <a:t>T(n) is not monotone. </a:t>
            </a:r>
            <a:r>
              <a:rPr lang="en-US" dirty="0" err="1"/>
              <a:t>eg</a:t>
            </a:r>
            <a:r>
              <a:rPr lang="en-US" dirty="0"/>
              <a:t>. T(n) = sin n</a:t>
            </a:r>
          </a:p>
          <a:p>
            <a:r>
              <a:rPr lang="en-US" dirty="0"/>
              <a:t>f(n) is not a polynomial. </a:t>
            </a:r>
            <a:r>
              <a:rPr lang="en-US" dirty="0" err="1"/>
              <a:t>eg</a:t>
            </a:r>
            <a:r>
              <a:rPr lang="en-US" dirty="0"/>
              <a:t>. f(n) = 2n</a:t>
            </a:r>
          </a:p>
          <a:p>
            <a:r>
              <a:rPr lang="en-US" dirty="0"/>
              <a:t>a is not a constant. </a:t>
            </a:r>
            <a:r>
              <a:rPr lang="en-US" dirty="0" err="1"/>
              <a:t>eg</a:t>
            </a:r>
            <a:r>
              <a:rPr lang="en-US" dirty="0"/>
              <a:t>. a = 2n</a:t>
            </a:r>
          </a:p>
          <a:p>
            <a:r>
              <a:rPr lang="en-US" dirty="0"/>
              <a:t>a &lt; 1</a:t>
            </a:r>
          </a:p>
        </p:txBody>
      </p:sp>
    </p:spTree>
    <p:extLst>
      <p:ext uri="{BB962C8B-B14F-4D97-AF65-F5344CB8AC3E}">
        <p14:creationId xmlns:p14="http://schemas.microsoft.com/office/powerpoint/2010/main" val="212051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Performance Analysis of an algorithm</a:t>
            </a:r>
            <a:endParaRPr lang="en-US" dirty="0"/>
          </a:p>
        </p:txBody>
      </p:sp>
      <p:sp>
        <p:nvSpPr>
          <p:cNvPr id="3" name="Content Placeholder 2"/>
          <p:cNvSpPr>
            <a:spLocks noGrp="1"/>
          </p:cNvSpPr>
          <p:nvPr>
            <p:ph idx="1"/>
          </p:nvPr>
        </p:nvSpPr>
        <p:spPr/>
        <p:txBody>
          <a:bodyPr/>
          <a:lstStyle/>
          <a:p>
            <a:r>
              <a:rPr lang="en-US" dirty="0"/>
              <a:t>Performance of an algorithm is a process of making evaluative judgement about algorithms.</a:t>
            </a:r>
          </a:p>
          <a:p>
            <a:r>
              <a:rPr lang="en-US" dirty="0"/>
              <a:t>It means predicting the resources which are required to an algorithm to perform its task.</a:t>
            </a:r>
          </a:p>
          <a:p>
            <a:r>
              <a:rPr lang="en-US" dirty="0"/>
              <a:t>To compare algorithms, we use a set of parameters or set of elements.</a:t>
            </a:r>
          </a:p>
        </p:txBody>
      </p:sp>
    </p:spTree>
    <p:extLst>
      <p:ext uri="{BB962C8B-B14F-4D97-AF65-F5344CB8AC3E}">
        <p14:creationId xmlns:p14="http://schemas.microsoft.com/office/powerpoint/2010/main" val="649300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4695"/>
            <a:ext cx="10515600" cy="5712268"/>
          </a:xfrm>
        </p:spPr>
        <p:txBody>
          <a:bodyPr/>
          <a:lstStyle/>
          <a:p>
            <a:pPr marL="0" indent="0">
              <a:buNone/>
            </a:pPr>
            <a:r>
              <a:rPr lang="en-US" dirty="0"/>
              <a:t>Generally, the performance of an algorithm depends on the following elements:</a:t>
            </a:r>
          </a:p>
          <a:p>
            <a:pPr marL="688975" indent="-284163">
              <a:buFont typeface="Wingdings" panose="05000000000000000000" pitchFamily="2" charset="2"/>
              <a:buChar char="§"/>
            </a:pPr>
            <a:r>
              <a:rPr lang="en-US" i="1" dirty="0"/>
              <a:t>Whether that algorithm is providing the exact solution for the problem?</a:t>
            </a:r>
          </a:p>
          <a:p>
            <a:pPr marL="688975" indent="-284163">
              <a:buFont typeface="Wingdings" panose="05000000000000000000" pitchFamily="2" charset="2"/>
              <a:buChar char="§"/>
            </a:pPr>
            <a:r>
              <a:rPr lang="en-US" i="1" dirty="0"/>
              <a:t>Whether it is easy to understand?</a:t>
            </a:r>
          </a:p>
          <a:p>
            <a:pPr marL="688975" indent="-284163">
              <a:buFont typeface="Wingdings" panose="05000000000000000000" pitchFamily="2" charset="2"/>
              <a:buChar char="§"/>
            </a:pPr>
            <a:r>
              <a:rPr lang="en-US" i="1" dirty="0"/>
              <a:t>Whether it is easy to implement?</a:t>
            </a:r>
          </a:p>
          <a:p>
            <a:pPr marL="688975" indent="-284163">
              <a:buFont typeface="Wingdings" panose="05000000000000000000" pitchFamily="2" charset="2"/>
              <a:buChar char="§"/>
            </a:pPr>
            <a:r>
              <a:rPr lang="en-US" i="1" dirty="0"/>
              <a:t>How much space (memory) it requires to solve the problem?</a:t>
            </a:r>
          </a:p>
          <a:p>
            <a:pPr marL="688975" indent="-284163">
              <a:buFont typeface="Wingdings" panose="05000000000000000000" pitchFamily="2" charset="2"/>
              <a:buChar char="§"/>
            </a:pPr>
            <a:r>
              <a:rPr lang="en-US" i="1" dirty="0"/>
              <a:t>How much time it takes to solve the problem? Etc.,</a:t>
            </a:r>
          </a:p>
          <a:p>
            <a:r>
              <a:rPr lang="en-US" dirty="0"/>
              <a:t>When we want to </a:t>
            </a:r>
            <a:r>
              <a:rPr lang="en-US" dirty="0" err="1"/>
              <a:t>analyse</a:t>
            </a:r>
            <a:r>
              <a:rPr lang="en-US" dirty="0"/>
              <a:t> an algorithm, we consider only the space and time required by that particular algorithm and we ignore all the remaining elements.</a:t>
            </a:r>
          </a:p>
          <a:p>
            <a:endParaRPr lang="en-US" dirty="0"/>
          </a:p>
        </p:txBody>
      </p:sp>
    </p:spTree>
    <p:extLst>
      <p:ext uri="{BB962C8B-B14F-4D97-AF65-F5344CB8AC3E}">
        <p14:creationId xmlns:p14="http://schemas.microsoft.com/office/powerpoint/2010/main" val="121759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and Time Complexity</a:t>
            </a:r>
          </a:p>
        </p:txBody>
      </p:sp>
      <p:sp>
        <p:nvSpPr>
          <p:cNvPr id="3" name="Content Placeholder 2"/>
          <p:cNvSpPr>
            <a:spLocks noGrp="1"/>
          </p:cNvSpPr>
          <p:nvPr>
            <p:ph idx="1"/>
          </p:nvPr>
        </p:nvSpPr>
        <p:spPr/>
        <p:txBody>
          <a:bodyPr/>
          <a:lstStyle/>
          <a:p>
            <a:r>
              <a:rPr lang="en-US" dirty="0">
                <a:solidFill>
                  <a:srgbClr val="FF0000"/>
                </a:solidFill>
              </a:rPr>
              <a:t>Space Complexity -</a:t>
            </a:r>
            <a:r>
              <a:rPr lang="en-US" dirty="0"/>
              <a:t> Space required to complete the task of that algorithm. It includes program space and data space.</a:t>
            </a:r>
          </a:p>
          <a:p>
            <a:endParaRPr lang="en-US" dirty="0"/>
          </a:p>
          <a:p>
            <a:r>
              <a:rPr lang="en-US" dirty="0">
                <a:solidFill>
                  <a:srgbClr val="FF0000"/>
                </a:solidFill>
              </a:rPr>
              <a:t>Time Complexity -</a:t>
            </a:r>
            <a:r>
              <a:rPr lang="en-US" dirty="0"/>
              <a:t> Time required to complete the task of that algorithm.</a:t>
            </a:r>
          </a:p>
        </p:txBody>
      </p:sp>
    </p:spTree>
    <p:extLst>
      <p:ext uri="{BB962C8B-B14F-4D97-AF65-F5344CB8AC3E}">
        <p14:creationId xmlns:p14="http://schemas.microsoft.com/office/powerpoint/2010/main" val="1459340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2083</TotalTime>
  <Words>3862</Words>
  <Application>Microsoft Office PowerPoint</Application>
  <PresentationFormat>Widescreen</PresentationFormat>
  <Paragraphs>355</Paragraphs>
  <Slides>66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MT</vt:lpstr>
      <vt:lpstr>Calibri</vt:lpstr>
      <vt:lpstr>Calibri Light</vt:lpstr>
      <vt:lpstr>Cambria Math</vt:lpstr>
      <vt:lpstr>Times New Roman</vt:lpstr>
      <vt:lpstr>Wingdings</vt:lpstr>
      <vt:lpstr>Office Theme</vt:lpstr>
      <vt:lpstr>Introduction</vt:lpstr>
      <vt:lpstr>Introduction to Algorithms</vt:lpstr>
      <vt:lpstr>Properties of an Algorithm</vt:lpstr>
      <vt:lpstr>Algorithm Representation</vt:lpstr>
      <vt:lpstr>Flowchart example</vt:lpstr>
      <vt:lpstr>Pseudocode Example</vt:lpstr>
      <vt:lpstr>Performance Analysis of an algorithm</vt:lpstr>
      <vt:lpstr>PowerPoint Presentation</vt:lpstr>
      <vt:lpstr>Space and Time Complexity</vt:lpstr>
      <vt:lpstr>Space Complexity</vt:lpstr>
      <vt:lpstr>PowerPoint Presentation</vt:lpstr>
      <vt:lpstr>PowerPoint Presentation</vt:lpstr>
      <vt:lpstr>PowerPoint Presentation</vt:lpstr>
      <vt:lpstr>Time Complexity</vt:lpstr>
      <vt:lpstr>PowerPoint Presentation</vt:lpstr>
      <vt:lpstr>Assumptions</vt:lpstr>
      <vt:lpstr>PowerPoint Presentation</vt:lpstr>
      <vt:lpstr>PowerPoint Presentation</vt:lpstr>
      <vt:lpstr>PowerPoint Presentation</vt:lpstr>
      <vt:lpstr>Growth of Function</vt:lpstr>
      <vt:lpstr>Why Asymptotic Analysis</vt:lpstr>
      <vt:lpstr>Asymptotic Notations</vt:lpstr>
      <vt:lpstr>Functions in asymptotic notation</vt:lpstr>
      <vt:lpstr>Notations</vt:lpstr>
      <vt:lpstr>Big - Oh Notation (O)</vt:lpstr>
      <vt:lpstr>PowerPoint Presentation</vt:lpstr>
      <vt:lpstr>Example</vt:lpstr>
      <vt:lpstr>Example</vt:lpstr>
      <vt:lpstr>PowerPoint Presentation</vt:lpstr>
      <vt:lpstr>Practice Questions</vt:lpstr>
      <vt:lpstr>Solution</vt:lpstr>
      <vt:lpstr>PowerPoint Presentation</vt:lpstr>
      <vt:lpstr>PowerPoint Presentation</vt:lpstr>
      <vt:lpstr>PowerPoint Presentation</vt:lpstr>
      <vt:lpstr>Recurrence Relation</vt:lpstr>
      <vt:lpstr>Examples of Recurrence Relation</vt:lpstr>
      <vt:lpstr>Example-3: Fibonacci sequence</vt:lpstr>
      <vt:lpstr>Example-4: Compound interest</vt:lpstr>
      <vt:lpstr>Recurrence Relations: Terms</vt:lpstr>
      <vt:lpstr>Example: Write the recurrence relation for the following method.</vt:lpstr>
      <vt:lpstr>Solving recurrence relation</vt:lpstr>
      <vt:lpstr>Substitution method</vt:lpstr>
      <vt:lpstr>Substitution  Method  Example-1</vt:lpstr>
      <vt:lpstr>Substitution  Method  Example-2</vt:lpstr>
      <vt:lpstr>Substitution  Method  Example-3</vt:lpstr>
      <vt:lpstr>Substitution  Method  Example-4</vt:lpstr>
      <vt:lpstr>Substitution  Method  Example-5</vt:lpstr>
      <vt:lpstr>How to Guess?</vt:lpstr>
      <vt:lpstr>Iteration Method</vt:lpstr>
      <vt:lpstr>Iteration  Method  Example-1</vt:lpstr>
      <vt:lpstr>Iteration  Method  Example-2</vt:lpstr>
      <vt:lpstr>Iteration  Method  Example-3</vt:lpstr>
      <vt:lpstr>Iteration  Method  Example-4</vt:lpstr>
      <vt:lpstr>Recursion Tree</vt:lpstr>
      <vt:lpstr>Recursion  Tree  Example-1</vt:lpstr>
      <vt:lpstr>Recursion  Tree  Example-2</vt:lpstr>
      <vt:lpstr>Recursion  Tree  Example-3</vt:lpstr>
      <vt:lpstr>Recursion  Tree  Example-4</vt:lpstr>
      <vt:lpstr>Master Method</vt:lpstr>
      <vt:lpstr>PowerPoint Presentation</vt:lpstr>
      <vt:lpstr>PowerPoint Presentation</vt:lpstr>
      <vt:lpstr>Master  Method  Example-1</vt:lpstr>
      <vt:lpstr>Master  Method  Example-2,3</vt:lpstr>
      <vt:lpstr>Master  Method  Example-4</vt:lpstr>
      <vt:lpstr>Practice Questions</vt:lpstr>
      <vt:lpstr>Limitations of Master Method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Rohit Tanwar</dc:creator>
  <cp:lastModifiedBy>Akshat Negi</cp:lastModifiedBy>
  <cp:revision>42</cp:revision>
  <dcterms:created xsi:type="dcterms:W3CDTF">2023-08-10T03:53:02Z</dcterms:created>
  <dcterms:modified xsi:type="dcterms:W3CDTF">2024-07-15T00:01:22Z</dcterms:modified>
</cp:coreProperties>
</file>